
<file path=[Content_Types].xml><?xml version="1.0" encoding="utf-8"?>
<Types xmlns="http://schemas.openxmlformats.org/package/2006/content-types">
  <Default Extension="xml" ContentType="application/xml"/>
  <Default Extension="jpg" ContentType="image/jpeg"/>
  <Default Extension="jpeg" ContentType="image/jpeg"/>
  <Default Extension="rels" ContentType="application/vnd.openxmlformats-package.relationships+xml"/>
  <Default Extension="xlsx" ContentType="application/vnd.openxmlformats-officedocument.spreadsheetml.sheet"/>
  <Default Extension="wdp" ContentType="image/vnd.ms-photo"/>
  <Default Extension="m4a" ContentType="audio/mp4"/>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7" r:id="rId2"/>
    <p:sldId id="270" r:id="rId3"/>
    <p:sldId id="272" r:id="rId4"/>
    <p:sldId id="269" r:id="rId5"/>
    <p:sldId id="267" r:id="rId6"/>
    <p:sldId id="259" r:id="rId7"/>
    <p:sldId id="271"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uhui Huang" initials="SH" lastIdx="1" clrIdx="0">
    <p:extLst/>
  </p:cmAuthor>
  <p:cmAuthor id="2" name="Shuhui Huang" initials="SH [2]" lastIdx="1" clrIdx="1">
    <p:extLst/>
  </p:cmAuthor>
  <p:cmAuthor id="3" name="Shuhui Huang" initials="SH [3]" lastIdx="1"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70"/>
    <p:restoredTop sz="69301"/>
  </p:normalViewPr>
  <p:slideViewPr>
    <p:cSldViewPr snapToGrid="0" showGuides="1">
      <p:cViewPr varScale="1">
        <p:scale>
          <a:sx n="76" d="100"/>
          <a:sy n="76" d="100"/>
        </p:scale>
        <p:origin x="216" y="208"/>
      </p:cViewPr>
      <p:guideLst>
        <p:guide orient="horz" pos="2160"/>
        <p:guide pos="3840"/>
      </p:guideLst>
    </p:cSldViewPr>
  </p:slideViewPr>
  <p:notesTextViewPr>
    <p:cViewPr>
      <p:scale>
        <a:sx n="1" d="1"/>
        <a:sy n="1" d="1"/>
      </p:scale>
      <p:origin x="0" y="0"/>
    </p:cViewPr>
  </p:notesTextViewPr>
  <p:sorterViewPr>
    <p:cViewPr>
      <p:scale>
        <a:sx n="65" d="100"/>
        <a:sy n="65" d="100"/>
      </p:scale>
      <p:origin x="0" y="0"/>
    </p:cViewPr>
  </p:sorter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a:noFill/>
            </a:ln>
          </c:spPr>
          <c:dPt>
            <c:idx val="0"/>
            <c:bubble3D val="0"/>
            <c:spPr>
              <a:solidFill>
                <a:schemeClr val="bg1"/>
              </a:solidFill>
              <a:ln w="19050">
                <a:noFill/>
              </a:ln>
              <a:effectLst/>
            </c:spPr>
            <c:extLst xmlns:c16r2="http://schemas.microsoft.com/office/drawing/2015/06/chart">
              <c:ext xmlns:c16="http://schemas.microsoft.com/office/drawing/2014/chart" uri="{C3380CC4-5D6E-409C-BE32-E72D297353CC}">
                <c16:uniqueId val="{00000001-5C35-448A-8AD6-1A5EDF8439CC}"/>
              </c:ext>
            </c:extLst>
          </c:dPt>
          <c:dPt>
            <c:idx val="1"/>
            <c:bubble3D val="0"/>
            <c:spPr>
              <a:solidFill>
                <a:schemeClr val="tx1"/>
              </a:solidFill>
              <a:ln w="19050">
                <a:noFill/>
              </a:ln>
              <a:effectLst/>
            </c:spPr>
            <c:extLst xmlns:c16r2="http://schemas.microsoft.com/office/drawing/2015/06/chart">
              <c:ext xmlns:c16="http://schemas.microsoft.com/office/drawing/2014/chart" uri="{C3380CC4-5D6E-409C-BE32-E72D297353CC}">
                <c16:uniqueId val="{00000003-5C35-448A-8AD6-1A5EDF8439CC}"/>
              </c:ext>
            </c:extLst>
          </c:dPt>
          <c:cat>
            <c:strRef>
              <c:f>Sheet1!$A$2:$A$3</c:f>
              <c:strCache>
                <c:ptCount val="2"/>
                <c:pt idx="0">
                  <c:v>第一季度</c:v>
                </c:pt>
                <c:pt idx="1">
                  <c:v>第二季度</c:v>
                </c:pt>
              </c:strCache>
            </c:strRef>
          </c:cat>
          <c:val>
            <c:numRef>
              <c:f>Sheet1!$B$2:$B$3</c:f>
              <c:numCache>
                <c:formatCode>General</c:formatCode>
                <c:ptCount val="2"/>
                <c:pt idx="0">
                  <c:v>8.200000000000001</c:v>
                </c:pt>
                <c:pt idx="1">
                  <c:v>6.2</c:v>
                </c:pt>
              </c:numCache>
            </c:numRef>
          </c:val>
          <c:extLst xmlns:c16r2="http://schemas.microsoft.com/office/drawing/2015/06/chart">
            <c:ext xmlns:c16="http://schemas.microsoft.com/office/drawing/2014/chart" uri="{C3380CC4-5D6E-409C-BE32-E72D297353CC}">
              <c16:uniqueId val="{00000004-5C35-448A-8AD6-1A5EDF8439CC}"/>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3" dt="2017-05-04T11:14:25.170" idx="1">
    <p:pos x="7680" y="0"/>
    <p:text/>
    <p:extLst>
      <p:ext uri="{C676402C-5697-4E1C-873F-D02D1690AC5C}">
        <p15:threadingInfo xmlns:p15="http://schemas.microsoft.com/office/powerpoint/2012/main" timeZoneBias="420"/>
      </p:ext>
    </p:extLst>
  </p:cm>
</p:cmLst>
</file>

<file path=ppt/media/hdphoto1.wdp>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313749-7852-754B-A8B7-038BE3D63D78}" type="datetimeFigureOut">
              <a:rPr lang="en-US" smtClean="0"/>
              <a:t>5/5/17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B28341-B11C-C143-BDDB-51F3384C9AED}" type="slidenum">
              <a:rPr lang="en-US" smtClean="0"/>
              <a:t>‹#›</a:t>
            </a:fld>
            <a:endParaRPr lang="en-US"/>
          </a:p>
        </p:txBody>
      </p:sp>
    </p:spTree>
    <p:extLst>
      <p:ext uri="{BB962C8B-B14F-4D97-AF65-F5344CB8AC3E}">
        <p14:creationId xmlns:p14="http://schemas.microsoft.com/office/powerpoint/2010/main" val="1290250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Hello</a:t>
            </a:r>
            <a:r>
              <a:rPr lang="zh-CN" altLang="en-US" baseline="0" dirty="0" smtClean="0"/>
              <a:t> </a:t>
            </a:r>
            <a:r>
              <a:rPr lang="en-US" altLang="zh-CN" baseline="0" dirty="0" smtClean="0"/>
              <a:t>everyone,</a:t>
            </a:r>
            <a:r>
              <a:rPr lang="zh-CN" altLang="en-US" baseline="0" dirty="0" smtClean="0"/>
              <a:t> </a:t>
            </a:r>
            <a:r>
              <a:rPr lang="en-US" altLang="zh-CN" baseline="0" dirty="0" smtClean="0"/>
              <a:t>today</a:t>
            </a:r>
            <a:r>
              <a:rPr lang="zh-CN" altLang="en-US" baseline="0" dirty="0" smtClean="0"/>
              <a:t> </a:t>
            </a:r>
            <a:r>
              <a:rPr lang="en-US" altLang="zh-CN" baseline="0" dirty="0" smtClean="0"/>
              <a:t>we</a:t>
            </a:r>
            <a:r>
              <a:rPr lang="zh-CN" altLang="en-US" baseline="0" dirty="0" smtClean="0"/>
              <a:t> </a:t>
            </a:r>
            <a:r>
              <a:rPr lang="en-US" altLang="zh-CN" baseline="0" dirty="0" smtClean="0"/>
              <a:t>are</a:t>
            </a:r>
            <a:r>
              <a:rPr lang="zh-CN" altLang="en-US" baseline="0" dirty="0" smtClean="0"/>
              <a:t> </a:t>
            </a:r>
            <a:r>
              <a:rPr lang="en-US" altLang="zh-CN" baseline="0" dirty="0" smtClean="0"/>
              <a:t>going</a:t>
            </a:r>
            <a:r>
              <a:rPr lang="zh-CN" altLang="en-US" baseline="0" dirty="0" smtClean="0"/>
              <a:t> </a:t>
            </a:r>
            <a:r>
              <a:rPr lang="en-US" altLang="zh-CN" baseline="0" dirty="0" smtClean="0"/>
              <a:t>to</a:t>
            </a:r>
            <a:r>
              <a:rPr lang="zh-CN" altLang="en-US" baseline="0" dirty="0" smtClean="0"/>
              <a:t> </a:t>
            </a:r>
            <a:r>
              <a:rPr lang="en-US" altLang="zh-CN" baseline="0" dirty="0" smtClean="0"/>
              <a:t>introduce</a:t>
            </a:r>
            <a:r>
              <a:rPr lang="zh-CN" altLang="en-US" baseline="0" dirty="0" smtClean="0"/>
              <a:t> </a:t>
            </a:r>
            <a:r>
              <a:rPr lang="en-US" altLang="zh-CN" baseline="0" dirty="0" smtClean="0"/>
              <a:t>our</a:t>
            </a:r>
            <a:r>
              <a:rPr lang="zh-CN" altLang="en-US" baseline="0" dirty="0" smtClean="0"/>
              <a:t> </a:t>
            </a:r>
            <a:r>
              <a:rPr lang="en-US" altLang="zh-CN" baseline="0" dirty="0" smtClean="0"/>
              <a:t>group</a:t>
            </a:r>
            <a:r>
              <a:rPr lang="zh-CN" altLang="en-US" baseline="0" dirty="0" smtClean="0"/>
              <a:t> </a:t>
            </a:r>
            <a:r>
              <a:rPr lang="en-US" altLang="zh-CN" baseline="0" dirty="0" smtClean="0"/>
              <a:t>project</a:t>
            </a:r>
            <a:r>
              <a:rPr lang="zh-CN" altLang="en-US" baseline="0" dirty="0" smtClean="0"/>
              <a:t> </a:t>
            </a:r>
            <a:r>
              <a:rPr lang="en-US" altLang="zh-CN" baseline="0" dirty="0" smtClean="0"/>
              <a:t>for</a:t>
            </a:r>
            <a:r>
              <a:rPr lang="zh-CN" altLang="en-US" baseline="0" dirty="0" smtClean="0"/>
              <a:t> </a:t>
            </a:r>
            <a:r>
              <a:rPr lang="en-US" altLang="zh-CN" baseline="0" dirty="0" smtClean="0"/>
              <a:t>cs289,</a:t>
            </a:r>
            <a:r>
              <a:rPr lang="zh-CN" altLang="en-US" baseline="0" dirty="0" smtClean="0"/>
              <a:t> </a:t>
            </a:r>
            <a:r>
              <a:rPr lang="en-US" altLang="zh-CN" baseline="0" dirty="0" smtClean="0"/>
              <a:t>which</a:t>
            </a:r>
            <a:r>
              <a:rPr lang="zh-CN" altLang="en-US" baseline="0" dirty="0" smtClean="0"/>
              <a:t> </a:t>
            </a:r>
            <a:r>
              <a:rPr lang="en-US" altLang="zh-CN" baseline="0" dirty="0" smtClean="0"/>
              <a:t>is</a:t>
            </a:r>
            <a:r>
              <a:rPr lang="zh-CN" altLang="en-US" baseline="0" dirty="0" smtClean="0"/>
              <a:t> </a:t>
            </a:r>
            <a:r>
              <a:rPr lang="en-US" altLang="zh-CN" baseline="0" dirty="0" smtClean="0"/>
              <a:t>fooling</a:t>
            </a:r>
            <a:r>
              <a:rPr lang="zh-CN" altLang="en-US" baseline="0" dirty="0" smtClean="0"/>
              <a:t> </a:t>
            </a:r>
            <a:r>
              <a:rPr lang="en-US" altLang="zh-CN" baseline="0" dirty="0" smtClean="0"/>
              <a:t>neural</a:t>
            </a:r>
            <a:r>
              <a:rPr lang="zh-CN" altLang="en-US" baseline="0" dirty="0" smtClean="0"/>
              <a:t> </a:t>
            </a:r>
            <a:r>
              <a:rPr lang="en-US" altLang="zh-CN" baseline="0" dirty="0" smtClean="0"/>
              <a:t>networks.</a:t>
            </a:r>
            <a:r>
              <a:rPr lang="zh-CN" altLang="en-US" baseline="0" dirty="0" smtClean="0"/>
              <a:t> </a:t>
            </a:r>
            <a:r>
              <a:rPr lang="en-US" altLang="zh-CN" baseline="0" dirty="0" smtClean="0"/>
              <a:t>And</a:t>
            </a:r>
            <a:r>
              <a:rPr lang="zh-CN" altLang="en-US" baseline="0" dirty="0" smtClean="0"/>
              <a:t> </a:t>
            </a:r>
            <a:r>
              <a:rPr lang="en-US" altLang="zh-CN" baseline="0" dirty="0" smtClean="0"/>
              <a:t>our</a:t>
            </a:r>
            <a:r>
              <a:rPr lang="zh-CN" altLang="en-US" baseline="0" dirty="0" smtClean="0"/>
              <a:t> </a:t>
            </a:r>
            <a:r>
              <a:rPr lang="en-US" altLang="zh-CN" baseline="0" dirty="0" smtClean="0"/>
              <a:t>team</a:t>
            </a:r>
            <a:r>
              <a:rPr lang="zh-CN" altLang="en-US" baseline="0" dirty="0" smtClean="0"/>
              <a:t> </a:t>
            </a:r>
            <a:r>
              <a:rPr lang="en-US" altLang="zh-CN" baseline="0" dirty="0" smtClean="0"/>
              <a:t>members</a:t>
            </a:r>
            <a:r>
              <a:rPr lang="zh-CN" altLang="en-US" baseline="0" dirty="0" smtClean="0"/>
              <a:t> </a:t>
            </a:r>
            <a:r>
              <a:rPr lang="en-US" altLang="zh-CN" baseline="0" dirty="0" smtClean="0"/>
              <a:t>are</a:t>
            </a:r>
            <a:r>
              <a:rPr lang="zh-CN" altLang="en-US" baseline="0" dirty="0" smtClean="0"/>
              <a:t> </a:t>
            </a:r>
            <a:r>
              <a:rPr lang="en-US" altLang="zh-CN" baseline="0" dirty="0" err="1" smtClean="0"/>
              <a:t>Ruonan</a:t>
            </a:r>
            <a:r>
              <a:rPr lang="zh-CN" altLang="en-US" baseline="0" dirty="0" smtClean="0"/>
              <a:t> </a:t>
            </a:r>
            <a:r>
              <a:rPr lang="en-US" altLang="zh-CN" baseline="0" dirty="0" err="1" smtClean="0"/>
              <a:t>Hao</a:t>
            </a:r>
            <a:r>
              <a:rPr lang="en-US" altLang="zh-CN" baseline="0" dirty="0" smtClean="0"/>
              <a:t>,</a:t>
            </a:r>
            <a:r>
              <a:rPr lang="zh-CN" altLang="en-US" baseline="0" dirty="0" smtClean="0"/>
              <a:t> </a:t>
            </a:r>
            <a:r>
              <a:rPr lang="en-US" altLang="zh-CN" baseline="0" dirty="0" err="1" smtClean="0"/>
              <a:t>Mingjia</a:t>
            </a:r>
            <a:r>
              <a:rPr lang="zh-CN" altLang="en-US" baseline="0" dirty="0" smtClean="0"/>
              <a:t> </a:t>
            </a:r>
            <a:r>
              <a:rPr lang="en-US" altLang="zh-CN" baseline="0" dirty="0" smtClean="0"/>
              <a:t>Chen</a:t>
            </a:r>
            <a:r>
              <a:rPr lang="zh-CN" altLang="en-US" baseline="0" dirty="0" smtClean="0"/>
              <a:t> </a:t>
            </a:r>
            <a:r>
              <a:rPr lang="en-US" altLang="zh-CN" baseline="0" dirty="0" smtClean="0"/>
              <a:t>and</a:t>
            </a:r>
            <a:r>
              <a:rPr lang="zh-CN" altLang="en-US" baseline="0" dirty="0" smtClean="0"/>
              <a:t> </a:t>
            </a:r>
            <a:r>
              <a:rPr lang="en-US" altLang="zh-CN" baseline="0" dirty="0" smtClean="0"/>
              <a:t>Shuhui</a:t>
            </a:r>
            <a:r>
              <a:rPr lang="zh-CN" altLang="en-US" baseline="0" dirty="0" smtClean="0"/>
              <a:t> </a:t>
            </a:r>
            <a:r>
              <a:rPr lang="en-US" altLang="zh-CN" baseline="0" dirty="0" smtClean="0"/>
              <a:t>Huang.</a:t>
            </a:r>
            <a:r>
              <a:rPr lang="zh-CN" altLang="en-US" baseline="0" dirty="0" smtClean="0"/>
              <a:t> </a:t>
            </a:r>
            <a:r>
              <a:rPr lang="en-US" altLang="zh-CN" baseline="0" dirty="0" smtClean="0"/>
              <a:t>The</a:t>
            </a:r>
            <a:r>
              <a:rPr lang="zh-CN" altLang="en-US" baseline="0" dirty="0" smtClean="0"/>
              <a:t> </a:t>
            </a:r>
            <a:r>
              <a:rPr lang="en-US" altLang="zh-CN" baseline="0" dirty="0" smtClean="0"/>
              <a:t>motivation</a:t>
            </a:r>
            <a:r>
              <a:rPr lang="zh-CN" altLang="en-US" baseline="0" dirty="0" smtClean="0"/>
              <a:t> </a:t>
            </a:r>
            <a:r>
              <a:rPr lang="en-US" altLang="zh-CN" baseline="0" dirty="0" smtClean="0"/>
              <a:t>of</a:t>
            </a:r>
            <a:r>
              <a:rPr lang="zh-CN" altLang="en-US" baseline="0" dirty="0" smtClean="0"/>
              <a:t> </a:t>
            </a:r>
            <a:r>
              <a:rPr lang="en-US" altLang="zh-CN" baseline="0" dirty="0" smtClean="0"/>
              <a:t>the</a:t>
            </a:r>
            <a:r>
              <a:rPr lang="zh-CN" altLang="en-US" baseline="0" dirty="0" smtClean="0"/>
              <a:t> </a:t>
            </a:r>
            <a:r>
              <a:rPr lang="en-US" altLang="zh-CN" baseline="0" dirty="0" smtClean="0"/>
              <a:t>project</a:t>
            </a:r>
            <a:r>
              <a:rPr lang="zh-CN" altLang="en-US" baseline="0" dirty="0" smtClean="0"/>
              <a:t> </a:t>
            </a:r>
            <a:r>
              <a:rPr lang="en-US" altLang="zh-CN" baseline="0" dirty="0" smtClean="0"/>
              <a:t>is</a:t>
            </a:r>
            <a:r>
              <a:rPr lang="zh-CN" altLang="en-US" baseline="0" dirty="0" smtClean="0"/>
              <a:t> </a:t>
            </a:r>
            <a:r>
              <a:rPr lang="en-US" altLang="zh-CN" baseline="0" dirty="0" smtClean="0"/>
              <a:t>to</a:t>
            </a:r>
            <a:r>
              <a:rPr lang="zh-CN" altLang="en-US" baseline="0" dirty="0" smtClean="0"/>
              <a:t> </a:t>
            </a:r>
            <a:r>
              <a:rPr lang="en-US" altLang="zh-CN" baseline="0" dirty="0" smtClean="0"/>
              <a:t>make</a:t>
            </a:r>
            <a:r>
              <a:rPr lang="zh-CN" altLang="en-US" baseline="0" dirty="0" smtClean="0"/>
              <a:t> </a:t>
            </a:r>
            <a:r>
              <a:rPr lang="en-US" altLang="zh-CN" baseline="0" dirty="0" smtClean="0"/>
              <a:t>the</a:t>
            </a:r>
            <a:r>
              <a:rPr lang="zh-CN" altLang="en-US" baseline="0" dirty="0" smtClean="0"/>
              <a:t> </a:t>
            </a:r>
            <a:r>
              <a:rPr lang="en-US" altLang="zh-CN" baseline="0" dirty="0" smtClean="0"/>
              <a:t>neural</a:t>
            </a:r>
            <a:r>
              <a:rPr lang="zh-CN" altLang="en-US" baseline="0" dirty="0" smtClean="0"/>
              <a:t> </a:t>
            </a:r>
            <a:r>
              <a:rPr lang="en-US" altLang="zh-CN" baseline="0" dirty="0" smtClean="0"/>
              <a:t>networks</a:t>
            </a:r>
            <a:r>
              <a:rPr lang="zh-CN" altLang="en-US" baseline="0" dirty="0" smtClean="0"/>
              <a:t> </a:t>
            </a:r>
            <a:r>
              <a:rPr lang="en-US" altLang="zh-CN" baseline="0" dirty="0" smtClean="0"/>
              <a:t>more</a:t>
            </a:r>
            <a:r>
              <a:rPr lang="zh-CN" altLang="en-US" baseline="0" dirty="0" smtClean="0"/>
              <a:t> </a:t>
            </a:r>
            <a:r>
              <a:rPr lang="en-US" altLang="zh-CN" baseline="0" dirty="0" smtClean="0"/>
              <a:t>robust,</a:t>
            </a:r>
            <a:r>
              <a:rPr lang="zh-CN" altLang="en-US" baseline="0" dirty="0" smtClean="0"/>
              <a:t> </a:t>
            </a:r>
            <a:r>
              <a:rPr lang="en-US" altLang="zh-CN" baseline="0" dirty="0" smtClean="0"/>
              <a:t>since</a:t>
            </a:r>
            <a:r>
              <a:rPr lang="zh-CN" altLang="en-US" baseline="0" dirty="0" smtClean="0"/>
              <a:t> </a:t>
            </a:r>
            <a:r>
              <a:rPr lang="en-US" altLang="zh-CN" baseline="0" dirty="0" smtClean="0"/>
              <a:t>neural</a:t>
            </a:r>
            <a:r>
              <a:rPr lang="zh-CN" altLang="en-US" baseline="0" dirty="0" smtClean="0"/>
              <a:t> </a:t>
            </a:r>
            <a:r>
              <a:rPr lang="en-US" altLang="zh-CN" baseline="0" dirty="0" smtClean="0"/>
              <a:t>nets</a:t>
            </a:r>
            <a:r>
              <a:rPr lang="zh-CN" altLang="en-US" baseline="0" dirty="0" smtClean="0"/>
              <a:t> </a:t>
            </a:r>
            <a:r>
              <a:rPr lang="en-US" altLang="zh-CN" baseline="0" dirty="0" smtClean="0"/>
              <a:t>are</a:t>
            </a:r>
            <a:r>
              <a:rPr lang="zh-CN" altLang="en-US" baseline="0" dirty="0" smtClean="0"/>
              <a:t> </a:t>
            </a:r>
            <a:r>
              <a:rPr lang="en-US" altLang="zh-CN" baseline="0" dirty="0" smtClean="0"/>
              <a:t>always</a:t>
            </a:r>
            <a:r>
              <a:rPr lang="zh-CN" altLang="en-US" baseline="0" dirty="0" smtClean="0"/>
              <a:t> </a:t>
            </a:r>
            <a:r>
              <a:rPr lang="en-US" altLang="zh-CN" baseline="0" dirty="0" smtClean="0"/>
              <a:t>sensitive</a:t>
            </a:r>
            <a:r>
              <a:rPr lang="zh-CN" altLang="en-US" baseline="0" dirty="0" smtClean="0"/>
              <a:t> </a:t>
            </a:r>
            <a:r>
              <a:rPr lang="en-US" altLang="zh-CN" baseline="0" dirty="0" smtClean="0"/>
              <a:t>to</a:t>
            </a:r>
            <a:r>
              <a:rPr lang="zh-CN" altLang="en-US" baseline="0" dirty="0" smtClean="0"/>
              <a:t> </a:t>
            </a:r>
            <a:r>
              <a:rPr lang="en-US" altLang="zh-CN" baseline="0" dirty="0" smtClean="0"/>
              <a:t>noises.</a:t>
            </a:r>
            <a:r>
              <a:rPr lang="zh-CN" altLang="en-US" baseline="0" dirty="0" smtClean="0"/>
              <a:t> </a:t>
            </a:r>
            <a:endParaRPr lang="en-US" dirty="0"/>
          </a:p>
        </p:txBody>
      </p:sp>
      <p:sp>
        <p:nvSpPr>
          <p:cNvPr id="4" name="Slide Number Placeholder 3"/>
          <p:cNvSpPr>
            <a:spLocks noGrp="1"/>
          </p:cNvSpPr>
          <p:nvPr>
            <p:ph type="sldNum" sz="quarter" idx="10"/>
          </p:nvPr>
        </p:nvSpPr>
        <p:spPr/>
        <p:txBody>
          <a:bodyPr/>
          <a:lstStyle/>
          <a:p>
            <a:fld id="{60B28341-B11C-C143-BDDB-51F3384C9AED}" type="slidenum">
              <a:rPr lang="en-US" smtClean="0"/>
              <a:t>1</a:t>
            </a:fld>
            <a:endParaRPr lang="en-US"/>
          </a:p>
        </p:txBody>
      </p:sp>
    </p:spTree>
    <p:extLst>
      <p:ext uri="{BB962C8B-B14F-4D97-AF65-F5344CB8AC3E}">
        <p14:creationId xmlns:p14="http://schemas.microsoft.com/office/powerpoint/2010/main" val="14816960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We</a:t>
            </a:r>
            <a:r>
              <a:rPr lang="zh-CN" altLang="en-US" dirty="0" smtClean="0"/>
              <a:t> </a:t>
            </a:r>
            <a:r>
              <a:rPr lang="en-US" altLang="zh-CN" dirty="0" smtClean="0"/>
              <a:t>mainly</a:t>
            </a:r>
            <a:r>
              <a:rPr lang="zh-CN" altLang="en-US" dirty="0" smtClean="0"/>
              <a:t> </a:t>
            </a:r>
            <a:r>
              <a:rPr lang="en-US" altLang="zh-CN" dirty="0" smtClean="0"/>
              <a:t>use</a:t>
            </a:r>
            <a:r>
              <a:rPr lang="zh-CN" altLang="en-US" dirty="0" smtClean="0"/>
              <a:t> </a:t>
            </a:r>
            <a:r>
              <a:rPr lang="en-US" altLang="zh-CN" dirty="0" smtClean="0"/>
              <a:t>two</a:t>
            </a:r>
            <a:r>
              <a:rPr lang="zh-CN" altLang="en-US" baseline="0" dirty="0" smtClean="0"/>
              <a:t> </a:t>
            </a:r>
            <a:r>
              <a:rPr lang="en-US" altLang="zh-CN" baseline="0" dirty="0" smtClean="0"/>
              <a:t>kinds</a:t>
            </a:r>
            <a:r>
              <a:rPr lang="zh-CN" altLang="en-US" baseline="0" dirty="0" smtClean="0"/>
              <a:t> </a:t>
            </a:r>
            <a:r>
              <a:rPr lang="en-US" altLang="zh-CN" baseline="0" dirty="0" smtClean="0"/>
              <a:t>of</a:t>
            </a:r>
            <a:r>
              <a:rPr lang="zh-CN" altLang="en-US" baseline="0" dirty="0" smtClean="0"/>
              <a:t> </a:t>
            </a:r>
            <a:r>
              <a:rPr lang="en-US" altLang="zh-CN" baseline="0" dirty="0" smtClean="0"/>
              <a:t>neural</a:t>
            </a:r>
            <a:r>
              <a:rPr lang="zh-CN" altLang="en-US" baseline="0" dirty="0" smtClean="0"/>
              <a:t> </a:t>
            </a:r>
            <a:r>
              <a:rPr lang="en-US" altLang="zh-CN" baseline="0" dirty="0" smtClean="0"/>
              <a:t>networks</a:t>
            </a:r>
            <a:r>
              <a:rPr lang="zh-CN" altLang="en-US" baseline="0" dirty="0" smtClean="0"/>
              <a:t> </a:t>
            </a:r>
            <a:r>
              <a:rPr lang="en-US" altLang="zh-CN" baseline="0" dirty="0" smtClean="0"/>
              <a:t>to</a:t>
            </a:r>
            <a:r>
              <a:rPr lang="zh-CN" altLang="en-US" baseline="0" dirty="0" smtClean="0"/>
              <a:t> </a:t>
            </a:r>
            <a:r>
              <a:rPr lang="en-US" altLang="zh-CN" baseline="0" dirty="0" smtClean="0"/>
              <a:t>train</a:t>
            </a:r>
            <a:r>
              <a:rPr lang="zh-CN" altLang="en-US" baseline="0" dirty="0" smtClean="0"/>
              <a:t> </a:t>
            </a:r>
            <a:r>
              <a:rPr lang="en-US" altLang="zh-CN" baseline="0" dirty="0" smtClean="0"/>
              <a:t>our</a:t>
            </a:r>
            <a:r>
              <a:rPr lang="zh-CN" altLang="en-US" baseline="0" dirty="0" smtClean="0"/>
              <a:t> </a:t>
            </a:r>
            <a:r>
              <a:rPr lang="en-US" altLang="zh-CN" baseline="0" dirty="0" smtClean="0"/>
              <a:t>dataset,</a:t>
            </a:r>
            <a:r>
              <a:rPr lang="zh-CN" altLang="en-US" baseline="0" dirty="0" smtClean="0"/>
              <a:t> </a:t>
            </a:r>
            <a:r>
              <a:rPr lang="en-US" altLang="zh-CN" baseline="0" dirty="0" smtClean="0"/>
              <a:t>one</a:t>
            </a:r>
            <a:r>
              <a:rPr lang="zh-CN" altLang="en-US" baseline="0" dirty="0" smtClean="0"/>
              <a:t> </a:t>
            </a:r>
            <a:r>
              <a:rPr lang="en-US" altLang="zh-CN" baseline="0" dirty="0" smtClean="0"/>
              <a:t>is</a:t>
            </a:r>
            <a:r>
              <a:rPr lang="zh-CN" altLang="en-US" baseline="0" dirty="0" smtClean="0"/>
              <a:t> </a:t>
            </a:r>
            <a:r>
              <a:rPr lang="en-US" altLang="zh-CN" baseline="0" dirty="0" smtClean="0"/>
              <a:t>Backpropagation Network</a:t>
            </a:r>
            <a:r>
              <a:rPr lang="zh-CN" altLang="en-US" baseline="0" dirty="0" smtClean="0"/>
              <a:t> </a:t>
            </a:r>
            <a:r>
              <a:rPr lang="en-US" altLang="zh-CN" baseline="0" dirty="0" smtClean="0"/>
              <a:t>and</a:t>
            </a:r>
            <a:r>
              <a:rPr lang="zh-CN" altLang="en-US" baseline="0" dirty="0" smtClean="0"/>
              <a:t> </a:t>
            </a:r>
            <a:r>
              <a:rPr lang="en-US" altLang="zh-CN" baseline="0" dirty="0" smtClean="0"/>
              <a:t>the</a:t>
            </a:r>
            <a:r>
              <a:rPr lang="zh-CN" altLang="en-US" baseline="0" dirty="0" smtClean="0"/>
              <a:t> </a:t>
            </a:r>
            <a:r>
              <a:rPr lang="en-US" altLang="zh-CN" baseline="0" dirty="0" smtClean="0"/>
              <a:t>other</a:t>
            </a:r>
            <a:r>
              <a:rPr lang="zh-CN" altLang="en-US" baseline="0" dirty="0" smtClean="0"/>
              <a:t> </a:t>
            </a:r>
            <a:r>
              <a:rPr lang="en-US" altLang="zh-CN" baseline="0" dirty="0" smtClean="0"/>
              <a:t>is</a:t>
            </a:r>
            <a:r>
              <a:rPr lang="zh-CN" altLang="en-US" baseline="0" dirty="0" smtClean="0"/>
              <a:t> </a:t>
            </a:r>
            <a:r>
              <a:rPr lang="en-US" altLang="zh-CN" baseline="0" dirty="0" smtClean="0"/>
              <a:t>Convolutional Network.</a:t>
            </a:r>
            <a:r>
              <a:rPr lang="zh-CN" altLang="en-US" baseline="0" dirty="0" smtClean="0"/>
              <a:t> </a:t>
            </a:r>
            <a:r>
              <a:rPr lang="en-US" altLang="zh-CN" baseline="0" dirty="0" smtClean="0"/>
              <a:t>Here</a:t>
            </a:r>
            <a:r>
              <a:rPr lang="zh-CN" altLang="en-US" baseline="0" dirty="0" smtClean="0"/>
              <a:t> </a:t>
            </a:r>
            <a:r>
              <a:rPr lang="en-US" altLang="zh-CN" baseline="0" dirty="0" smtClean="0"/>
              <a:t>we</a:t>
            </a:r>
            <a:r>
              <a:rPr lang="zh-CN" altLang="en-US" baseline="0" dirty="0" smtClean="0"/>
              <a:t> </a:t>
            </a:r>
            <a:r>
              <a:rPr lang="en-US" altLang="zh-CN" baseline="0" dirty="0" smtClean="0"/>
              <a:t>will</a:t>
            </a:r>
            <a:r>
              <a:rPr lang="zh-CN" altLang="en-US" baseline="0" dirty="0" smtClean="0"/>
              <a:t> </a:t>
            </a:r>
            <a:r>
              <a:rPr lang="en-US" altLang="zh-CN" baseline="0" dirty="0" smtClean="0"/>
              <a:t>not</a:t>
            </a:r>
            <a:r>
              <a:rPr lang="zh-CN" altLang="en-US" baseline="0" dirty="0" smtClean="0"/>
              <a:t> </a:t>
            </a:r>
            <a:r>
              <a:rPr lang="en-US" altLang="zh-CN" baseline="0" dirty="0" smtClean="0"/>
              <a:t>explain</a:t>
            </a:r>
            <a:r>
              <a:rPr lang="zh-CN" altLang="en-US" baseline="0" dirty="0" smtClean="0"/>
              <a:t> </a:t>
            </a:r>
            <a:r>
              <a:rPr lang="en-US" altLang="zh-CN" baseline="0" dirty="0" smtClean="0"/>
              <a:t>in</a:t>
            </a:r>
            <a:r>
              <a:rPr lang="zh-CN" altLang="en-US" baseline="0" dirty="0" smtClean="0"/>
              <a:t> </a:t>
            </a:r>
            <a:r>
              <a:rPr lang="en-US" altLang="zh-CN" baseline="0" dirty="0" smtClean="0"/>
              <a:t>detail</a:t>
            </a:r>
            <a:r>
              <a:rPr lang="zh-CN" altLang="en-US" baseline="0" dirty="0" smtClean="0"/>
              <a:t> </a:t>
            </a:r>
            <a:r>
              <a:rPr lang="en-US" altLang="zh-CN" baseline="0" dirty="0" smtClean="0"/>
              <a:t>about</a:t>
            </a:r>
            <a:r>
              <a:rPr lang="zh-CN" altLang="en-US" baseline="0" dirty="0" smtClean="0"/>
              <a:t> </a:t>
            </a:r>
            <a:r>
              <a:rPr lang="en-US" altLang="zh-CN" baseline="0" dirty="0" smtClean="0"/>
              <a:t>how</a:t>
            </a:r>
            <a:r>
              <a:rPr lang="zh-CN" altLang="en-US" baseline="0" dirty="0" smtClean="0"/>
              <a:t> </a:t>
            </a:r>
            <a:r>
              <a:rPr lang="en-US" altLang="zh-CN" baseline="0" dirty="0" smtClean="0"/>
              <a:t>we</a:t>
            </a:r>
            <a:r>
              <a:rPr lang="zh-CN" altLang="en-US" baseline="0" dirty="0" smtClean="0"/>
              <a:t> </a:t>
            </a:r>
            <a:r>
              <a:rPr lang="en-US" altLang="zh-CN" baseline="0" dirty="0" smtClean="0"/>
              <a:t>constructed</a:t>
            </a:r>
            <a:r>
              <a:rPr lang="zh-CN" altLang="en-US" baseline="0" dirty="0" smtClean="0"/>
              <a:t> </a:t>
            </a:r>
            <a:r>
              <a:rPr lang="en-US" altLang="zh-CN" baseline="0" dirty="0" smtClean="0"/>
              <a:t>them,</a:t>
            </a:r>
            <a:r>
              <a:rPr lang="zh-CN" altLang="en-US" baseline="0" dirty="0" smtClean="0"/>
              <a:t> </a:t>
            </a:r>
            <a:r>
              <a:rPr lang="en-US" altLang="zh-CN" baseline="0" dirty="0" smtClean="0"/>
              <a:t>which</a:t>
            </a:r>
            <a:r>
              <a:rPr lang="zh-CN" altLang="en-US" baseline="0" dirty="0" smtClean="0"/>
              <a:t> </a:t>
            </a:r>
            <a:r>
              <a:rPr lang="en-US" altLang="zh-CN" baseline="0" dirty="0" smtClean="0"/>
              <a:t>is</a:t>
            </a:r>
            <a:r>
              <a:rPr lang="zh-CN" altLang="en-US" baseline="0" dirty="0" smtClean="0"/>
              <a:t> </a:t>
            </a:r>
            <a:r>
              <a:rPr lang="en-US" altLang="zh-CN" baseline="0" dirty="0" smtClean="0"/>
              <a:t>shown</a:t>
            </a:r>
            <a:r>
              <a:rPr lang="zh-CN" altLang="en-US" baseline="0" dirty="0" smtClean="0"/>
              <a:t> </a:t>
            </a:r>
            <a:r>
              <a:rPr lang="en-US" altLang="zh-CN" baseline="0" dirty="0" smtClean="0"/>
              <a:t>in</a:t>
            </a:r>
            <a:r>
              <a:rPr lang="zh-CN" altLang="en-US" baseline="0" dirty="0" smtClean="0"/>
              <a:t> </a:t>
            </a:r>
            <a:r>
              <a:rPr lang="en-US" altLang="zh-CN" baseline="0" dirty="0" smtClean="0"/>
              <a:t>our</a:t>
            </a:r>
            <a:r>
              <a:rPr lang="zh-CN" altLang="en-US" baseline="0" dirty="0" smtClean="0"/>
              <a:t> </a:t>
            </a:r>
            <a:r>
              <a:rPr lang="en-US" altLang="zh-CN" baseline="0" dirty="0" smtClean="0"/>
              <a:t>write-up,</a:t>
            </a:r>
            <a:r>
              <a:rPr lang="zh-CN" altLang="en-US" baseline="0" dirty="0" smtClean="0"/>
              <a:t> </a:t>
            </a:r>
            <a:r>
              <a:rPr lang="en-US" altLang="zh-CN" baseline="0" dirty="0" smtClean="0"/>
              <a:t>instead,</a:t>
            </a:r>
            <a:r>
              <a:rPr lang="zh-CN" altLang="en-US" baseline="0" dirty="0" smtClean="0"/>
              <a:t> </a:t>
            </a:r>
            <a:r>
              <a:rPr lang="en-US" altLang="zh-CN" baseline="0" dirty="0" smtClean="0"/>
              <a:t>we</a:t>
            </a:r>
            <a:r>
              <a:rPr lang="zh-CN" altLang="en-US" baseline="0" dirty="0" smtClean="0"/>
              <a:t> </a:t>
            </a:r>
            <a:r>
              <a:rPr lang="en-US" altLang="zh-CN" baseline="0" dirty="0" smtClean="0"/>
              <a:t>just</a:t>
            </a:r>
            <a:r>
              <a:rPr lang="zh-CN" altLang="en-US" baseline="0" dirty="0" smtClean="0"/>
              <a:t> </a:t>
            </a:r>
            <a:r>
              <a:rPr lang="en-US" altLang="zh-CN" baseline="0" dirty="0" smtClean="0"/>
              <a:t>talk</a:t>
            </a:r>
            <a:r>
              <a:rPr lang="zh-CN" altLang="en-US" baseline="0" dirty="0" smtClean="0"/>
              <a:t> </a:t>
            </a:r>
            <a:r>
              <a:rPr lang="en-US" altLang="zh-CN" baseline="0" dirty="0" smtClean="0"/>
              <a:t>about</a:t>
            </a:r>
            <a:r>
              <a:rPr lang="zh-CN" altLang="en-US" baseline="0" dirty="0" smtClean="0"/>
              <a:t> </a:t>
            </a:r>
            <a:r>
              <a:rPr lang="en-US" altLang="zh-CN" baseline="0" dirty="0" smtClean="0"/>
              <a:t>our</a:t>
            </a:r>
            <a:r>
              <a:rPr lang="zh-CN" altLang="en-US" baseline="0" dirty="0" smtClean="0"/>
              <a:t> </a:t>
            </a:r>
            <a:r>
              <a:rPr lang="en-US" altLang="zh-CN" baseline="0" dirty="0" smtClean="0"/>
              <a:t>results.</a:t>
            </a:r>
            <a:r>
              <a:rPr lang="zh-CN" altLang="en-US" baseline="0" dirty="0" smtClean="0"/>
              <a:t> </a:t>
            </a:r>
            <a:r>
              <a:rPr lang="en-US" altLang="zh-CN" baseline="0" dirty="0" smtClean="0"/>
              <a:t>We</a:t>
            </a:r>
            <a:r>
              <a:rPr lang="zh-CN" altLang="en-US" baseline="0" dirty="0" smtClean="0"/>
              <a:t> </a:t>
            </a:r>
            <a:r>
              <a:rPr lang="en-US" altLang="zh-CN" baseline="0" dirty="0" smtClean="0"/>
              <a:t>used</a:t>
            </a:r>
            <a:r>
              <a:rPr lang="zh-CN" altLang="en-US" baseline="0" dirty="0" smtClean="0"/>
              <a:t> </a:t>
            </a:r>
            <a:r>
              <a:rPr lang="en-US" altLang="zh-CN" baseline="0" dirty="0" smtClean="0"/>
              <a:t>MNIST</a:t>
            </a:r>
            <a:r>
              <a:rPr lang="zh-CN" altLang="en-US" baseline="0" dirty="0" smtClean="0"/>
              <a:t> </a:t>
            </a:r>
            <a:r>
              <a:rPr lang="en-US" altLang="zh-CN" baseline="0" dirty="0" smtClean="0"/>
              <a:t>dataset</a:t>
            </a:r>
            <a:r>
              <a:rPr lang="zh-CN" altLang="en-US" baseline="0" dirty="0" smtClean="0"/>
              <a:t> </a:t>
            </a:r>
            <a:r>
              <a:rPr lang="en-US" altLang="zh-CN" baseline="0" dirty="0" smtClean="0"/>
              <a:t>to</a:t>
            </a:r>
            <a:r>
              <a:rPr lang="zh-CN" altLang="en-US" baseline="0" dirty="0" smtClean="0"/>
              <a:t> </a:t>
            </a:r>
            <a:r>
              <a:rPr lang="en-US" altLang="zh-CN" baseline="0" dirty="0" smtClean="0"/>
              <a:t>train,</a:t>
            </a:r>
            <a:r>
              <a:rPr lang="zh-CN" altLang="en-US" baseline="0" dirty="0" smtClean="0"/>
              <a:t> </a:t>
            </a:r>
            <a:r>
              <a:rPr lang="en-US" altLang="zh-CN" baseline="0" dirty="0" smtClean="0"/>
              <a:t>and</a:t>
            </a:r>
            <a:r>
              <a:rPr lang="zh-CN" altLang="en-US" baseline="0" dirty="0" smtClean="0"/>
              <a:t> </a:t>
            </a:r>
            <a:r>
              <a:rPr lang="en-US" altLang="zh-CN" baseline="0" dirty="0" smtClean="0"/>
              <a:t>we</a:t>
            </a:r>
            <a:r>
              <a:rPr lang="zh-CN" altLang="en-US" baseline="0" dirty="0" smtClean="0"/>
              <a:t> </a:t>
            </a:r>
            <a:r>
              <a:rPr lang="en-US" altLang="zh-CN" baseline="0" dirty="0" smtClean="0"/>
              <a:t>found</a:t>
            </a:r>
            <a:r>
              <a:rPr lang="zh-CN" altLang="en-US" baseline="0" dirty="0" smtClean="0"/>
              <a:t> </a:t>
            </a:r>
            <a:r>
              <a:rPr lang="en-US" altLang="zh-CN" baseline="0" dirty="0" smtClean="0"/>
              <a:t>that</a:t>
            </a:r>
            <a:r>
              <a:rPr lang="zh-CN" altLang="en-US" baseline="0" dirty="0" smtClean="0"/>
              <a:t> </a:t>
            </a:r>
            <a:r>
              <a:rPr lang="en-US" altLang="zh-CN" baseline="0" dirty="0" smtClean="0"/>
              <a:t>both</a:t>
            </a:r>
            <a:r>
              <a:rPr lang="zh-CN" altLang="en-US" baseline="0" dirty="0" smtClean="0"/>
              <a:t> </a:t>
            </a:r>
            <a:r>
              <a:rPr lang="en-US" altLang="zh-CN" baseline="0" dirty="0" smtClean="0"/>
              <a:t>training</a:t>
            </a:r>
            <a:r>
              <a:rPr lang="zh-CN" altLang="en-US" baseline="0" dirty="0" smtClean="0"/>
              <a:t> </a:t>
            </a:r>
            <a:r>
              <a:rPr lang="en-US" altLang="zh-CN" baseline="0" dirty="0" smtClean="0"/>
              <a:t>and</a:t>
            </a:r>
            <a:r>
              <a:rPr lang="zh-CN" altLang="en-US" baseline="0" dirty="0" smtClean="0"/>
              <a:t> </a:t>
            </a:r>
            <a:r>
              <a:rPr lang="en-US" altLang="zh-CN" baseline="0" dirty="0" smtClean="0"/>
              <a:t>validation</a:t>
            </a:r>
            <a:r>
              <a:rPr lang="zh-CN" altLang="en-US" baseline="0" dirty="0" smtClean="0"/>
              <a:t> </a:t>
            </a:r>
            <a:r>
              <a:rPr lang="en-US" altLang="zh-CN" baseline="0" dirty="0" smtClean="0"/>
              <a:t>dataset</a:t>
            </a:r>
            <a:r>
              <a:rPr lang="zh-CN" altLang="en-US" baseline="0" dirty="0" smtClean="0"/>
              <a:t> </a:t>
            </a:r>
            <a:r>
              <a:rPr lang="en-US" altLang="zh-CN" baseline="0" dirty="0" smtClean="0"/>
              <a:t>could</a:t>
            </a:r>
            <a:r>
              <a:rPr lang="zh-CN" altLang="en-US" baseline="0" dirty="0" smtClean="0"/>
              <a:t> </a:t>
            </a:r>
            <a:r>
              <a:rPr lang="en-US" altLang="zh-CN" baseline="0" dirty="0" smtClean="0"/>
              <a:t>achieve</a:t>
            </a:r>
            <a:r>
              <a:rPr lang="zh-CN" altLang="en-US" baseline="0" dirty="0" smtClean="0"/>
              <a:t> </a:t>
            </a:r>
            <a:r>
              <a:rPr lang="en-US" altLang="zh-CN" baseline="0" dirty="0" smtClean="0"/>
              <a:t>high</a:t>
            </a:r>
            <a:r>
              <a:rPr lang="zh-CN" altLang="en-US" baseline="0" dirty="0" smtClean="0"/>
              <a:t> </a:t>
            </a:r>
            <a:r>
              <a:rPr lang="en-US" altLang="zh-CN" baseline="0" dirty="0" smtClean="0"/>
              <a:t>accuracy</a:t>
            </a:r>
            <a:r>
              <a:rPr lang="zh-CN" altLang="en-US" baseline="0" dirty="0" smtClean="0"/>
              <a:t> </a:t>
            </a:r>
            <a:r>
              <a:rPr lang="en-US" altLang="zh-CN" baseline="0" dirty="0" smtClean="0"/>
              <a:t>with</a:t>
            </a:r>
            <a:r>
              <a:rPr lang="zh-CN" altLang="en-US" baseline="0" dirty="0" smtClean="0"/>
              <a:t> </a:t>
            </a:r>
            <a:r>
              <a:rPr lang="en-US" altLang="zh-CN" baseline="0" dirty="0" smtClean="0"/>
              <a:t>BP</a:t>
            </a:r>
            <a:r>
              <a:rPr lang="zh-CN" altLang="en-US" baseline="0" dirty="0" smtClean="0"/>
              <a:t> </a:t>
            </a:r>
            <a:r>
              <a:rPr lang="en-US" altLang="zh-CN" baseline="0" dirty="0" smtClean="0"/>
              <a:t>and</a:t>
            </a:r>
            <a:r>
              <a:rPr lang="zh-CN" altLang="en-US" baseline="0" dirty="0" smtClean="0"/>
              <a:t> </a:t>
            </a:r>
            <a:r>
              <a:rPr lang="en-US" altLang="zh-CN" baseline="0" dirty="0" smtClean="0"/>
              <a:t>CNN</a:t>
            </a:r>
            <a:r>
              <a:rPr lang="zh-CN" altLang="en-US" baseline="0" dirty="0" smtClean="0"/>
              <a:t> </a:t>
            </a:r>
            <a:r>
              <a:rPr lang="en-US" altLang="zh-CN" baseline="0" dirty="0" smtClean="0"/>
              <a:t>networks.</a:t>
            </a:r>
            <a:endParaRPr lang="en-US" dirty="0"/>
          </a:p>
        </p:txBody>
      </p:sp>
      <p:sp>
        <p:nvSpPr>
          <p:cNvPr id="4" name="Slide Number Placeholder 3"/>
          <p:cNvSpPr>
            <a:spLocks noGrp="1"/>
          </p:cNvSpPr>
          <p:nvPr>
            <p:ph type="sldNum" sz="quarter" idx="10"/>
          </p:nvPr>
        </p:nvSpPr>
        <p:spPr/>
        <p:txBody>
          <a:bodyPr/>
          <a:lstStyle/>
          <a:p>
            <a:fld id="{60B28341-B11C-C143-BDDB-51F3384C9AED}" type="slidenum">
              <a:rPr lang="en-US" smtClean="0"/>
              <a:t>2</a:t>
            </a:fld>
            <a:endParaRPr lang="en-US"/>
          </a:p>
        </p:txBody>
      </p:sp>
    </p:spTree>
    <p:extLst>
      <p:ext uri="{BB962C8B-B14F-4D97-AF65-F5344CB8AC3E}">
        <p14:creationId xmlns:p14="http://schemas.microsoft.com/office/powerpoint/2010/main" val="426030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In</a:t>
            </a:r>
            <a:r>
              <a:rPr lang="zh-CN" altLang="en-US" dirty="0" smtClean="0"/>
              <a:t> </a:t>
            </a:r>
            <a:r>
              <a:rPr lang="en-US" altLang="zh-CN" dirty="0" smtClean="0"/>
              <a:t>order</a:t>
            </a:r>
            <a:r>
              <a:rPr lang="zh-CN" altLang="en-US" dirty="0" smtClean="0"/>
              <a:t> </a:t>
            </a:r>
            <a:r>
              <a:rPr lang="en-US" altLang="zh-CN" dirty="0" smtClean="0"/>
              <a:t>to</a:t>
            </a:r>
            <a:r>
              <a:rPr lang="zh-CN" altLang="en-US" baseline="0" dirty="0" smtClean="0"/>
              <a:t> </a:t>
            </a:r>
            <a:r>
              <a:rPr lang="en-US" altLang="zh-CN" baseline="0" dirty="0" smtClean="0"/>
              <a:t>fool</a:t>
            </a:r>
            <a:r>
              <a:rPr lang="zh-CN" altLang="en-US" baseline="0" dirty="0" smtClean="0"/>
              <a:t> </a:t>
            </a:r>
            <a:r>
              <a:rPr lang="en-US" altLang="zh-CN" baseline="0" dirty="0" smtClean="0"/>
              <a:t>neural</a:t>
            </a:r>
            <a:r>
              <a:rPr lang="zh-CN" altLang="en-US" baseline="0" dirty="0" smtClean="0"/>
              <a:t> </a:t>
            </a:r>
            <a:r>
              <a:rPr lang="en-US" altLang="zh-CN" baseline="0" dirty="0" smtClean="0"/>
              <a:t>network,</a:t>
            </a:r>
            <a:r>
              <a:rPr lang="zh-CN" altLang="en-US" baseline="0" dirty="0" smtClean="0"/>
              <a:t> </a:t>
            </a:r>
            <a:r>
              <a:rPr lang="en-US" altLang="zh-CN" baseline="0" dirty="0" smtClean="0"/>
              <a:t>we</a:t>
            </a:r>
            <a:r>
              <a:rPr lang="zh-CN" altLang="en-US" baseline="0" dirty="0" smtClean="0"/>
              <a:t> </a:t>
            </a:r>
            <a:r>
              <a:rPr lang="en-US" altLang="zh-CN" baseline="0" dirty="0" smtClean="0"/>
              <a:t>should</a:t>
            </a:r>
            <a:r>
              <a:rPr lang="zh-CN" altLang="en-US" baseline="0" dirty="0" smtClean="0"/>
              <a:t> </a:t>
            </a:r>
            <a:r>
              <a:rPr lang="en-US" altLang="zh-CN" baseline="0" dirty="0" smtClean="0"/>
              <a:t>add</a:t>
            </a:r>
            <a:r>
              <a:rPr lang="zh-CN" altLang="en-US" baseline="0" dirty="0" smtClean="0"/>
              <a:t> </a:t>
            </a:r>
            <a:r>
              <a:rPr lang="en-US" altLang="zh-CN" baseline="0" dirty="0" smtClean="0"/>
              <a:t>noises</a:t>
            </a:r>
            <a:r>
              <a:rPr lang="zh-CN" altLang="en-US" baseline="0" dirty="0" smtClean="0"/>
              <a:t> </a:t>
            </a:r>
            <a:r>
              <a:rPr lang="en-US" altLang="zh-CN" baseline="0" dirty="0" smtClean="0"/>
              <a:t>to</a:t>
            </a:r>
            <a:r>
              <a:rPr lang="zh-CN" altLang="en-US" baseline="0" dirty="0" smtClean="0"/>
              <a:t> </a:t>
            </a:r>
            <a:r>
              <a:rPr lang="en-US" altLang="zh-CN" baseline="0" dirty="0" smtClean="0"/>
              <a:t>the</a:t>
            </a:r>
            <a:r>
              <a:rPr lang="zh-CN" altLang="en-US" baseline="0" dirty="0" smtClean="0"/>
              <a:t> </a:t>
            </a:r>
            <a:r>
              <a:rPr lang="en-US" altLang="zh-CN" baseline="0" dirty="0" smtClean="0"/>
              <a:t>original</a:t>
            </a:r>
            <a:r>
              <a:rPr lang="zh-CN" altLang="en-US" baseline="0" dirty="0" smtClean="0"/>
              <a:t> </a:t>
            </a:r>
            <a:r>
              <a:rPr lang="en-US" altLang="zh-CN" baseline="0" dirty="0" smtClean="0"/>
              <a:t>images,</a:t>
            </a:r>
            <a:r>
              <a:rPr lang="zh-CN" altLang="en-US" baseline="0" dirty="0" smtClean="0"/>
              <a:t> </a:t>
            </a:r>
            <a:r>
              <a:rPr lang="en-US" altLang="zh-CN" baseline="0" dirty="0" smtClean="0"/>
              <a:t>one</a:t>
            </a:r>
            <a:r>
              <a:rPr lang="zh-CN" altLang="en-US" baseline="0" dirty="0" smtClean="0"/>
              <a:t> </a:t>
            </a:r>
            <a:r>
              <a:rPr lang="en-US" altLang="zh-CN" baseline="0" dirty="0" smtClean="0"/>
              <a:t>special</a:t>
            </a:r>
            <a:r>
              <a:rPr lang="zh-CN" altLang="en-US" baseline="0" dirty="0" smtClean="0"/>
              <a:t> </a:t>
            </a:r>
            <a:r>
              <a:rPr lang="en-US" altLang="zh-CN" baseline="0" dirty="0" smtClean="0"/>
              <a:t>kind</a:t>
            </a:r>
            <a:r>
              <a:rPr lang="zh-CN" altLang="en-US" baseline="0" dirty="0" smtClean="0"/>
              <a:t> </a:t>
            </a:r>
            <a:r>
              <a:rPr lang="en-US" altLang="zh-CN" baseline="0" dirty="0" smtClean="0"/>
              <a:t>of</a:t>
            </a:r>
            <a:r>
              <a:rPr lang="zh-CN" altLang="en-US" baseline="0" dirty="0" smtClean="0"/>
              <a:t> </a:t>
            </a:r>
            <a:r>
              <a:rPr lang="en-US" altLang="zh-CN" baseline="0" dirty="0" smtClean="0"/>
              <a:t>transformed</a:t>
            </a:r>
            <a:r>
              <a:rPr lang="zh-CN" altLang="en-US" baseline="0" dirty="0" smtClean="0"/>
              <a:t> </a:t>
            </a:r>
            <a:r>
              <a:rPr lang="en-US" altLang="zh-CN" baseline="0" dirty="0" smtClean="0"/>
              <a:t>images</a:t>
            </a:r>
            <a:r>
              <a:rPr lang="zh-CN" altLang="en-US" baseline="0" dirty="0" smtClean="0"/>
              <a:t> </a:t>
            </a:r>
            <a:r>
              <a:rPr lang="en-US" altLang="zh-CN" baseline="0" dirty="0" smtClean="0"/>
              <a:t>is</a:t>
            </a:r>
            <a:r>
              <a:rPr lang="zh-CN" altLang="en-US" baseline="0" dirty="0" smtClean="0"/>
              <a:t> </a:t>
            </a:r>
            <a:r>
              <a:rPr lang="en-US" altLang="zh-CN" baseline="0" dirty="0" smtClean="0"/>
              <a:t>adversarial</a:t>
            </a:r>
            <a:r>
              <a:rPr lang="zh-CN" altLang="en-US" baseline="0" dirty="0" smtClean="0"/>
              <a:t> </a:t>
            </a:r>
            <a:r>
              <a:rPr lang="en-US" altLang="zh-CN" baseline="0" dirty="0" smtClean="0"/>
              <a:t>example.</a:t>
            </a:r>
            <a:r>
              <a:rPr lang="zh-CN" altLang="en-US" baseline="0" dirty="0" smtClean="0"/>
              <a:t> </a:t>
            </a:r>
            <a:r>
              <a:rPr lang="en-US" altLang="zh-CN" baseline="0" dirty="0" smtClean="0"/>
              <a:t>It</a:t>
            </a:r>
            <a:r>
              <a:rPr lang="zh-CN" altLang="en-US" baseline="0" dirty="0" smtClean="0"/>
              <a:t> </a:t>
            </a:r>
            <a:r>
              <a:rPr lang="en-US" altLang="zh-CN" baseline="0" dirty="0" smtClean="0"/>
              <a:t>is</a:t>
            </a:r>
            <a:r>
              <a:rPr lang="zh-CN" altLang="en-US" baseline="0" dirty="0" smtClean="0"/>
              <a:t> </a:t>
            </a:r>
            <a:r>
              <a:rPr lang="en-US" altLang="zh-CN" baseline="0" dirty="0" smtClean="0"/>
              <a:t>defined</a:t>
            </a:r>
            <a:r>
              <a:rPr lang="zh-CN" altLang="en-US" baseline="0" dirty="0" smtClean="0"/>
              <a:t> </a:t>
            </a:r>
            <a:r>
              <a:rPr lang="en-US" altLang="zh-CN" baseline="0" dirty="0" smtClean="0"/>
              <a:t>as</a:t>
            </a:r>
            <a:r>
              <a:rPr lang="zh-CN" altLang="en-US" baseline="0" dirty="0" smtClean="0"/>
              <a:t> </a:t>
            </a:r>
            <a:r>
              <a:rPr lang="en-US" altLang="zh-CN" baseline="0" dirty="0" smtClean="0"/>
              <a:t>i</a:t>
            </a:r>
            <a:r>
              <a:rPr lang="en-US" dirty="0" smtClean="0"/>
              <a:t>nputs formed by applying small but intentionally worst</a:t>
            </a:r>
            <a:r>
              <a:rPr lang="en-US" altLang="zh-CN" dirty="0" smtClean="0"/>
              <a:t>-</a:t>
            </a:r>
            <a:r>
              <a:rPr lang="en-US" dirty="0" smtClean="0"/>
              <a:t>case perturbations to examples from the dataset, such that the perturbed input results in the model outputting an incorrect answer with high confidence</a:t>
            </a:r>
            <a:r>
              <a:rPr lang="en-US" altLang="zh-CN"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fld id="{60B28341-B11C-C143-BDDB-51F3384C9AED}" type="slidenum">
              <a:rPr lang="en-US" smtClean="0"/>
              <a:t>3</a:t>
            </a:fld>
            <a:endParaRPr lang="en-US"/>
          </a:p>
        </p:txBody>
      </p:sp>
    </p:spTree>
    <p:extLst>
      <p:ext uri="{BB962C8B-B14F-4D97-AF65-F5344CB8AC3E}">
        <p14:creationId xmlns:p14="http://schemas.microsoft.com/office/powerpoint/2010/main" val="735917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First,</a:t>
            </a:r>
            <a:r>
              <a:rPr lang="zh-CN" altLang="en-US" baseline="0" dirty="0" smtClean="0"/>
              <a:t> </a:t>
            </a:r>
            <a:r>
              <a:rPr lang="en-US" altLang="zh-CN" baseline="0" dirty="0" smtClean="0"/>
              <a:t>we</a:t>
            </a:r>
            <a:r>
              <a:rPr lang="zh-CN" altLang="en-US" baseline="0" dirty="0" smtClean="0"/>
              <a:t> </a:t>
            </a:r>
            <a:r>
              <a:rPr lang="en-US" altLang="zh-CN" baseline="0" dirty="0" smtClean="0"/>
              <a:t>use</a:t>
            </a:r>
            <a:r>
              <a:rPr lang="zh-CN" altLang="en-US" baseline="0" dirty="0" smtClean="0"/>
              <a:t> </a:t>
            </a:r>
            <a:r>
              <a:rPr lang="en-US" altLang="zh-CN" baseline="0" dirty="0" smtClean="0"/>
              <a:t>fast gradient sign method</a:t>
            </a:r>
            <a:r>
              <a:rPr lang="zh-CN" altLang="en-US" baseline="0" dirty="0" smtClean="0"/>
              <a:t> </a:t>
            </a:r>
            <a:r>
              <a:rPr lang="en-US" altLang="zh-CN" baseline="0" dirty="0" smtClean="0"/>
              <a:t>to</a:t>
            </a:r>
            <a:r>
              <a:rPr lang="zh-CN" altLang="en-US" baseline="0" dirty="0" smtClean="0"/>
              <a:t> </a:t>
            </a:r>
            <a:r>
              <a:rPr lang="en-US" altLang="zh-CN" baseline="0" dirty="0" smtClean="0"/>
              <a:t>generate</a:t>
            </a:r>
            <a:r>
              <a:rPr lang="zh-CN" altLang="en-US" baseline="0" dirty="0" smtClean="0"/>
              <a:t> </a:t>
            </a:r>
            <a:r>
              <a:rPr lang="en-US" altLang="zh-CN" baseline="0" dirty="0" smtClean="0"/>
              <a:t>adversarial</a:t>
            </a:r>
            <a:r>
              <a:rPr lang="zh-CN" altLang="en-US" baseline="0" dirty="0" smtClean="0"/>
              <a:t> </a:t>
            </a:r>
            <a:r>
              <a:rPr lang="en-US" altLang="zh-CN" baseline="0" dirty="0" smtClean="0"/>
              <a:t>examples.</a:t>
            </a:r>
            <a:r>
              <a:rPr lang="zh-CN" altLang="en-US" baseline="0" dirty="0" smtClean="0"/>
              <a:t> </a:t>
            </a:r>
            <a:r>
              <a:rPr lang="en-US" altLang="zh-CN" baseline="0" dirty="0" smtClean="0"/>
              <a:t>Besides,</a:t>
            </a:r>
            <a:r>
              <a:rPr lang="zh-CN" altLang="en-US" baseline="0" dirty="0" smtClean="0"/>
              <a:t> </a:t>
            </a:r>
            <a:r>
              <a:rPr lang="en-US" altLang="zh-CN" baseline="0" dirty="0" smtClean="0"/>
              <a:t>in</a:t>
            </a:r>
            <a:r>
              <a:rPr lang="zh-CN" altLang="en-US" baseline="0" dirty="0" smtClean="0"/>
              <a:t> </a:t>
            </a:r>
            <a:r>
              <a:rPr lang="en-US" altLang="zh-CN" baseline="0" dirty="0" smtClean="0"/>
              <a:t>order</a:t>
            </a:r>
            <a:r>
              <a:rPr lang="zh-CN" altLang="en-US" baseline="0" dirty="0" smtClean="0"/>
              <a:t> </a:t>
            </a:r>
            <a:r>
              <a:rPr lang="en-US" altLang="zh-CN" baseline="0" dirty="0" smtClean="0"/>
              <a:t>to</a:t>
            </a:r>
            <a:r>
              <a:rPr lang="zh-CN" altLang="en-US" baseline="0" dirty="0" smtClean="0"/>
              <a:t> </a:t>
            </a:r>
            <a:r>
              <a:rPr lang="en-US" altLang="zh-CN" baseline="0" dirty="0" smtClean="0"/>
              <a:t>get</a:t>
            </a:r>
            <a:r>
              <a:rPr lang="zh-CN" altLang="en-US" baseline="0" dirty="0" smtClean="0"/>
              <a:t> </a:t>
            </a:r>
            <a:r>
              <a:rPr lang="en-US" altLang="zh-CN" baseline="0" dirty="0" smtClean="0"/>
              <a:t>a</a:t>
            </a:r>
            <a:r>
              <a:rPr lang="zh-CN" altLang="en-US" baseline="0" dirty="0" smtClean="0"/>
              <a:t> </a:t>
            </a:r>
            <a:r>
              <a:rPr lang="en-US" altLang="zh-CN" baseline="0" dirty="0" smtClean="0"/>
              <a:t>deeper</a:t>
            </a:r>
            <a:r>
              <a:rPr lang="zh-CN" altLang="en-US" baseline="0" dirty="0" smtClean="0"/>
              <a:t> </a:t>
            </a:r>
            <a:r>
              <a:rPr lang="en-US" altLang="zh-CN" baseline="0" dirty="0" smtClean="0"/>
              <a:t>understanding</a:t>
            </a:r>
            <a:r>
              <a:rPr lang="zh-CN" altLang="en-US" baseline="0" dirty="0" smtClean="0"/>
              <a:t> </a:t>
            </a:r>
            <a:r>
              <a:rPr lang="en-US" altLang="zh-CN" baseline="0" dirty="0" smtClean="0"/>
              <a:t>of</a:t>
            </a:r>
            <a:r>
              <a:rPr lang="zh-CN" altLang="en-US" baseline="0" dirty="0" smtClean="0"/>
              <a:t> </a:t>
            </a:r>
            <a:r>
              <a:rPr lang="en-US" altLang="zh-CN" baseline="0" dirty="0" smtClean="0"/>
              <a:t>adversarial</a:t>
            </a:r>
            <a:r>
              <a:rPr lang="zh-CN" altLang="en-US" baseline="0" dirty="0" smtClean="0"/>
              <a:t> </a:t>
            </a:r>
            <a:r>
              <a:rPr lang="en-US" altLang="zh-CN" baseline="0" dirty="0" smtClean="0"/>
              <a:t>example,</a:t>
            </a:r>
            <a:r>
              <a:rPr lang="zh-CN" altLang="en-US" baseline="0" dirty="0" smtClean="0"/>
              <a:t> </a:t>
            </a:r>
            <a:r>
              <a:rPr lang="en-US" altLang="zh-CN" baseline="0" dirty="0" smtClean="0"/>
              <a:t>we</a:t>
            </a:r>
            <a:r>
              <a:rPr lang="zh-CN" altLang="en-US" baseline="0" dirty="0" smtClean="0"/>
              <a:t> </a:t>
            </a:r>
            <a:r>
              <a:rPr lang="en-US" altLang="zh-CN" baseline="0" dirty="0" smtClean="0"/>
              <a:t>also</a:t>
            </a:r>
            <a:r>
              <a:rPr lang="zh-CN" altLang="en-US" baseline="0" dirty="0" smtClean="0"/>
              <a:t> </a:t>
            </a:r>
            <a:r>
              <a:rPr lang="en-US" altLang="zh-CN" baseline="0" dirty="0" smtClean="0"/>
              <a:t>added</a:t>
            </a:r>
            <a:r>
              <a:rPr lang="zh-CN" altLang="en-US" baseline="0" dirty="0" smtClean="0"/>
              <a:t> </a:t>
            </a:r>
            <a:r>
              <a:rPr lang="en-US" altLang="zh-CN" baseline="0" dirty="0" smtClean="0"/>
              <a:t>Gaussian</a:t>
            </a:r>
            <a:r>
              <a:rPr lang="zh-CN" altLang="en-US" baseline="0" dirty="0" smtClean="0"/>
              <a:t> </a:t>
            </a:r>
            <a:r>
              <a:rPr lang="en-US" altLang="zh-CN" baseline="0" dirty="0" smtClean="0"/>
              <a:t>noises</a:t>
            </a:r>
            <a:r>
              <a:rPr lang="zh-CN" altLang="en-US" baseline="0" dirty="0" smtClean="0"/>
              <a:t> </a:t>
            </a:r>
            <a:r>
              <a:rPr lang="en-US" altLang="zh-CN" baseline="0" dirty="0" smtClean="0"/>
              <a:t>to</a:t>
            </a:r>
            <a:r>
              <a:rPr lang="zh-CN" altLang="en-US" baseline="0" dirty="0" smtClean="0"/>
              <a:t> </a:t>
            </a:r>
            <a:r>
              <a:rPr lang="en-US" altLang="zh-CN" baseline="0" dirty="0" smtClean="0"/>
              <a:t>images</a:t>
            </a:r>
            <a:r>
              <a:rPr lang="zh-CN" altLang="en-US" baseline="0" dirty="0" smtClean="0"/>
              <a:t> </a:t>
            </a:r>
            <a:r>
              <a:rPr lang="en-US" altLang="zh-CN" baseline="0" dirty="0" smtClean="0"/>
              <a:t>to</a:t>
            </a:r>
            <a:r>
              <a:rPr lang="zh-CN" altLang="en-US" baseline="0" dirty="0" smtClean="0"/>
              <a:t> </a:t>
            </a:r>
            <a:r>
              <a:rPr lang="en-US" altLang="zh-CN" baseline="0" dirty="0" smtClean="0"/>
              <a:t>make</a:t>
            </a:r>
            <a:r>
              <a:rPr lang="zh-CN" altLang="en-US" baseline="0" dirty="0" smtClean="0"/>
              <a:t> </a:t>
            </a:r>
            <a:r>
              <a:rPr lang="en-US" altLang="zh-CN" baseline="0" dirty="0" smtClean="0"/>
              <a:t>comparison.</a:t>
            </a:r>
            <a:r>
              <a:rPr lang="zh-CN" altLang="en-US" baseline="0" dirty="0" smtClean="0"/>
              <a:t> </a:t>
            </a:r>
            <a:r>
              <a:rPr lang="en-US" altLang="zh-CN" dirty="0" smtClean="0"/>
              <a:t>Again,</a:t>
            </a:r>
            <a:r>
              <a:rPr lang="zh-CN" altLang="en-US" baseline="0" dirty="0" smtClean="0"/>
              <a:t> </a:t>
            </a:r>
            <a:r>
              <a:rPr lang="en-US" altLang="zh-CN" baseline="0" dirty="0" smtClean="0"/>
              <a:t>we</a:t>
            </a:r>
            <a:r>
              <a:rPr lang="zh-CN" altLang="en-US" baseline="0" dirty="0" smtClean="0"/>
              <a:t> </a:t>
            </a:r>
            <a:r>
              <a:rPr lang="en-US" altLang="zh-CN" baseline="0" dirty="0" smtClean="0"/>
              <a:t>will</a:t>
            </a:r>
            <a:r>
              <a:rPr lang="zh-CN" altLang="en-US" baseline="0" dirty="0" smtClean="0"/>
              <a:t> </a:t>
            </a:r>
            <a:r>
              <a:rPr lang="en-US" altLang="zh-CN" baseline="0" dirty="0" smtClean="0"/>
              <a:t>not</a:t>
            </a:r>
            <a:r>
              <a:rPr lang="zh-CN" altLang="en-US" baseline="0" dirty="0" smtClean="0"/>
              <a:t> </a:t>
            </a:r>
            <a:r>
              <a:rPr lang="en-US" altLang="zh-CN" baseline="0" dirty="0" smtClean="0"/>
              <a:t>explain</a:t>
            </a:r>
            <a:r>
              <a:rPr lang="zh-CN" altLang="en-US" baseline="0" dirty="0" smtClean="0"/>
              <a:t> </a:t>
            </a:r>
            <a:r>
              <a:rPr lang="en-US" altLang="zh-CN" baseline="0" dirty="0" smtClean="0"/>
              <a:t>in</a:t>
            </a:r>
            <a:r>
              <a:rPr lang="zh-CN" altLang="en-US" baseline="0" dirty="0" smtClean="0"/>
              <a:t> </a:t>
            </a:r>
            <a:r>
              <a:rPr lang="en-US" altLang="zh-CN" baseline="0" dirty="0" smtClean="0"/>
              <a:t>detail</a:t>
            </a:r>
            <a:r>
              <a:rPr lang="zh-CN" altLang="en-US" baseline="0" dirty="0" smtClean="0"/>
              <a:t> </a:t>
            </a:r>
            <a:r>
              <a:rPr lang="en-US" altLang="zh-CN" baseline="0" dirty="0" smtClean="0"/>
              <a:t>about</a:t>
            </a:r>
            <a:r>
              <a:rPr lang="zh-CN" altLang="en-US" baseline="0" dirty="0" smtClean="0"/>
              <a:t> </a:t>
            </a:r>
            <a:r>
              <a:rPr lang="en-US" altLang="zh-CN" baseline="0" dirty="0" smtClean="0"/>
              <a:t>their</a:t>
            </a:r>
            <a:r>
              <a:rPr lang="zh-CN" altLang="en-US" baseline="0" dirty="0" smtClean="0"/>
              <a:t> </a:t>
            </a:r>
            <a:r>
              <a:rPr lang="en-US" sz="1200" b="0" i="0" kern="1200" dirty="0" smtClean="0">
                <a:solidFill>
                  <a:schemeClr val="tx1"/>
                </a:solidFill>
                <a:effectLst/>
                <a:latin typeface="+mn-lt"/>
                <a:ea typeface="+mn-ea"/>
                <a:cs typeface="+mn-cs"/>
              </a:rPr>
              <a:t>concrete measures</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which</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have</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been</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shown</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above.</a:t>
            </a:r>
            <a:endParaRPr lang="en-US" dirty="0"/>
          </a:p>
        </p:txBody>
      </p:sp>
      <p:sp>
        <p:nvSpPr>
          <p:cNvPr id="4" name="Slide Number Placeholder 3"/>
          <p:cNvSpPr>
            <a:spLocks noGrp="1"/>
          </p:cNvSpPr>
          <p:nvPr>
            <p:ph type="sldNum" sz="quarter" idx="10"/>
          </p:nvPr>
        </p:nvSpPr>
        <p:spPr/>
        <p:txBody>
          <a:bodyPr/>
          <a:lstStyle/>
          <a:p>
            <a:fld id="{60B28341-B11C-C143-BDDB-51F3384C9AED}" type="slidenum">
              <a:rPr lang="en-US" smtClean="0"/>
              <a:t>4</a:t>
            </a:fld>
            <a:endParaRPr lang="en-US"/>
          </a:p>
        </p:txBody>
      </p:sp>
    </p:spTree>
    <p:extLst>
      <p:ext uri="{BB962C8B-B14F-4D97-AF65-F5344CB8AC3E}">
        <p14:creationId xmlns:p14="http://schemas.microsoft.com/office/powerpoint/2010/main" val="2104593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After</a:t>
            </a:r>
            <a:r>
              <a:rPr lang="zh-CN" altLang="en-US" baseline="0" dirty="0" smtClean="0"/>
              <a:t> </a:t>
            </a:r>
            <a:r>
              <a:rPr lang="en-US" altLang="zh-CN" baseline="0" dirty="0" smtClean="0"/>
              <a:t>generating</a:t>
            </a:r>
            <a:r>
              <a:rPr lang="zh-CN" altLang="en-US" baseline="0" dirty="0" smtClean="0"/>
              <a:t> </a:t>
            </a:r>
            <a:r>
              <a:rPr lang="en-US" altLang="zh-CN" baseline="0" dirty="0" smtClean="0"/>
              <a:t>adversarial</a:t>
            </a:r>
            <a:r>
              <a:rPr lang="zh-CN" altLang="en-US" baseline="0" dirty="0" smtClean="0"/>
              <a:t> </a:t>
            </a:r>
            <a:r>
              <a:rPr lang="en-US" altLang="zh-CN" baseline="0" dirty="0" smtClean="0"/>
              <a:t>examples,</a:t>
            </a:r>
            <a:r>
              <a:rPr lang="zh-CN" altLang="en-US" baseline="0" dirty="0" smtClean="0"/>
              <a:t> </a:t>
            </a:r>
            <a:r>
              <a:rPr lang="en-US" altLang="zh-CN" baseline="0" dirty="0" smtClean="0"/>
              <a:t>we</a:t>
            </a:r>
            <a:r>
              <a:rPr lang="zh-CN" altLang="en-US" baseline="0" dirty="0" smtClean="0"/>
              <a:t> </a:t>
            </a:r>
            <a:r>
              <a:rPr lang="en-US" altLang="zh-CN" baseline="0" dirty="0" smtClean="0"/>
              <a:t>moved</a:t>
            </a:r>
            <a:r>
              <a:rPr lang="zh-CN" altLang="en-US" baseline="0" dirty="0" smtClean="0"/>
              <a:t> </a:t>
            </a:r>
            <a:r>
              <a:rPr lang="en-US" altLang="zh-CN" baseline="0" dirty="0" smtClean="0"/>
              <a:t>on</a:t>
            </a:r>
            <a:r>
              <a:rPr lang="zh-CN" altLang="en-US" baseline="0" dirty="0" smtClean="0"/>
              <a:t> </a:t>
            </a:r>
            <a:r>
              <a:rPr lang="en-US" altLang="zh-CN" baseline="0" dirty="0" smtClean="0"/>
              <a:t>to</a:t>
            </a:r>
            <a:r>
              <a:rPr lang="zh-CN" altLang="en-US" baseline="0" dirty="0" smtClean="0"/>
              <a:t> </a:t>
            </a:r>
            <a:r>
              <a:rPr lang="en-US" altLang="zh-CN" baseline="0" dirty="0" smtClean="0"/>
              <a:t>adversarial training</a:t>
            </a:r>
            <a:r>
              <a:rPr lang="zh-CN" altLang="en-US" baseline="0" dirty="0" smtClean="0"/>
              <a:t> </a:t>
            </a:r>
            <a:r>
              <a:rPr lang="en-US" altLang="zh-CN" baseline="0" dirty="0" smtClean="0"/>
              <a:t>step.</a:t>
            </a:r>
            <a:r>
              <a:rPr lang="zh-CN" altLang="en-US" baseline="0" dirty="0" smtClean="0"/>
              <a:t> </a:t>
            </a:r>
            <a:r>
              <a:rPr lang="en-US" altLang="zh-CN" baseline="0" dirty="0" smtClean="0"/>
              <a:t>It works by adding an adversarial loss to our original cross entropy loss and count two losses equally towards our ﬁnal loss function. Our</a:t>
            </a:r>
            <a:r>
              <a:rPr lang="zh-CN" altLang="en-US" baseline="0" dirty="0" smtClean="0"/>
              <a:t> </a:t>
            </a:r>
            <a:r>
              <a:rPr lang="en-US" altLang="zh-CN" baseline="0" dirty="0" smtClean="0"/>
              <a:t>results</a:t>
            </a:r>
            <a:r>
              <a:rPr lang="zh-CN" altLang="en-US" baseline="0" dirty="0" smtClean="0"/>
              <a:t> </a:t>
            </a:r>
            <a:r>
              <a:rPr lang="en-US" altLang="zh-CN" baseline="0" dirty="0" smtClean="0"/>
              <a:t>show</a:t>
            </a:r>
            <a:r>
              <a:rPr lang="zh-CN" altLang="en-US" baseline="0" dirty="0" smtClean="0"/>
              <a:t> </a:t>
            </a:r>
            <a:r>
              <a:rPr lang="en-US" altLang="zh-CN" baseline="0" dirty="0" smtClean="0"/>
              <a:t>that</a:t>
            </a:r>
            <a:r>
              <a:rPr lang="zh-CN" altLang="en-US" baseline="0" dirty="0" smtClean="0"/>
              <a:t> </a:t>
            </a:r>
            <a:r>
              <a:rPr lang="en-US" altLang="zh-CN" sz="1200" kern="1200" baseline="0" dirty="0" smtClean="0">
                <a:solidFill>
                  <a:schemeClr val="tx1"/>
                </a:solidFill>
                <a:effectLst/>
                <a:latin typeface="+mn-lt"/>
                <a:ea typeface="+mn-ea"/>
                <a:cs typeface="+mn-cs"/>
              </a:rPr>
              <a:t>f</a:t>
            </a:r>
            <a:r>
              <a:rPr lang="en-US" sz="1200" kern="1200" dirty="0" smtClean="0">
                <a:solidFill>
                  <a:schemeClr val="tx1"/>
                </a:solidFill>
                <a:effectLst/>
                <a:latin typeface="+mn-lt"/>
                <a:ea typeface="+mn-ea"/>
                <a:cs typeface="+mn-cs"/>
              </a:rPr>
              <a:t>or </a:t>
            </a:r>
            <a:r>
              <a:rPr lang="en-US" altLang="zh-CN" sz="1200" kern="1200" dirty="0" smtClean="0">
                <a:solidFill>
                  <a:schemeClr val="tx1"/>
                </a:solidFill>
                <a:effectLst/>
                <a:latin typeface="+mn-lt"/>
                <a:ea typeface="+mn-ea"/>
                <a:cs typeface="+mn-cs"/>
              </a:rPr>
              <a:t>BP</a:t>
            </a:r>
            <a:r>
              <a:rPr lang="en-US" sz="1200" kern="1200" dirty="0" smtClean="0">
                <a:solidFill>
                  <a:schemeClr val="tx1"/>
                </a:solidFill>
                <a:effectLst/>
                <a:latin typeface="+mn-lt"/>
                <a:ea typeface="+mn-ea"/>
                <a:cs typeface="+mn-cs"/>
              </a:rPr>
              <a:t> neural nets, the training and validation accuracy improve a lot: from around </a:t>
            </a:r>
            <a:r>
              <a:rPr lang="en-US" altLang="zh-CN" sz="1200" kern="1200" dirty="0" smtClean="0">
                <a:solidFill>
                  <a:schemeClr val="tx1"/>
                </a:solidFill>
                <a:effectLst/>
                <a:latin typeface="+mn-lt"/>
                <a:ea typeface="+mn-ea"/>
                <a:cs typeface="+mn-cs"/>
              </a:rPr>
              <a:t>18%</a:t>
            </a:r>
            <a:r>
              <a:rPr lang="en-US" sz="1200" kern="1200" dirty="0" smtClean="0">
                <a:solidFill>
                  <a:schemeClr val="tx1"/>
                </a:solidFill>
                <a:effectLst/>
                <a:latin typeface="+mn-lt"/>
                <a:ea typeface="+mn-ea"/>
                <a:cs typeface="+mn-cs"/>
              </a:rPr>
              <a:t> to </a:t>
            </a:r>
            <a:r>
              <a:rPr lang="en-US" altLang="zh-CN" sz="1200" kern="1200" dirty="0" smtClean="0">
                <a:solidFill>
                  <a:schemeClr val="tx1"/>
                </a:solidFill>
                <a:effectLst/>
                <a:latin typeface="+mn-lt"/>
                <a:ea typeface="+mn-ea"/>
                <a:cs typeface="+mn-cs"/>
              </a:rPr>
              <a:t>60%</a:t>
            </a:r>
            <a:r>
              <a:rPr lang="en-US" sz="1200" kern="1200" dirty="0" smtClean="0">
                <a:solidFill>
                  <a:schemeClr val="tx1"/>
                </a:solidFill>
                <a:effectLst/>
                <a:latin typeface="+mn-lt"/>
                <a:ea typeface="+mn-ea"/>
                <a:cs typeface="+mn-cs"/>
              </a:rPr>
              <a:t>. For CNN, the accuracy only improves </a:t>
            </a:r>
            <a:r>
              <a:rPr lang="en-US" altLang="zh-CN" sz="1200" kern="1200" dirty="0" smtClean="0">
                <a:solidFill>
                  <a:schemeClr val="tx1"/>
                </a:solidFill>
                <a:effectLst/>
                <a:latin typeface="+mn-lt"/>
                <a:ea typeface="+mn-ea"/>
                <a:cs typeface="+mn-cs"/>
              </a:rPr>
              <a:t>3%</a:t>
            </a:r>
            <a:r>
              <a:rPr lang="en-US" sz="1200" kern="1200" dirty="0" smtClean="0">
                <a:solidFill>
                  <a:schemeClr val="tx1"/>
                </a:solidFill>
                <a:effectLst/>
                <a:latin typeface="+mn-lt"/>
                <a:ea typeface="+mn-ea"/>
                <a:cs typeface="+mn-cs"/>
              </a:rPr>
              <a:t>. It seems like CNN did not perform well on adversarial </a:t>
            </a:r>
            <a:r>
              <a:rPr lang="en-US" altLang="zh-CN" sz="1200" kern="1200" dirty="0" smtClean="0">
                <a:solidFill>
                  <a:schemeClr val="tx1"/>
                </a:solidFill>
                <a:effectLst/>
                <a:latin typeface="+mn-lt"/>
                <a:ea typeface="+mn-ea"/>
                <a:cs typeface="+mn-cs"/>
              </a:rPr>
              <a:t>examples</a:t>
            </a:r>
            <a:r>
              <a:rPr lang="en-US" sz="1200" kern="1200" dirty="0" smtClean="0">
                <a:solidFill>
                  <a:schemeClr val="tx1"/>
                </a:solidFill>
                <a:effectLst/>
                <a:latin typeface="+mn-lt"/>
                <a:ea typeface="+mn-ea"/>
                <a:cs typeface="+mn-cs"/>
              </a:rPr>
              <a:t>. However, it has a higher accuracy with random noise after adversarial training.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0B28341-B11C-C143-BDDB-51F3384C9AED}" type="slidenum">
              <a:rPr lang="en-US" smtClean="0"/>
              <a:t>5</a:t>
            </a:fld>
            <a:endParaRPr lang="en-US"/>
          </a:p>
        </p:txBody>
      </p:sp>
    </p:spTree>
    <p:extLst>
      <p:ext uri="{BB962C8B-B14F-4D97-AF65-F5344CB8AC3E}">
        <p14:creationId xmlns:p14="http://schemas.microsoft.com/office/powerpoint/2010/main" val="2033993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In</a:t>
            </a:r>
            <a:r>
              <a:rPr lang="zh-CN" altLang="en-US" baseline="0" dirty="0" smtClean="0"/>
              <a:t> </a:t>
            </a:r>
            <a:r>
              <a:rPr lang="en-US" altLang="zh-CN" baseline="0" dirty="0" smtClean="0"/>
              <a:t>addition,</a:t>
            </a:r>
            <a:r>
              <a:rPr lang="zh-CN" altLang="en-US" baseline="0" dirty="0" smtClean="0"/>
              <a:t> </a:t>
            </a:r>
            <a:r>
              <a:rPr lang="en-US" altLang="zh-CN" baseline="0" dirty="0" smtClean="0"/>
              <a:t>we</a:t>
            </a:r>
            <a:r>
              <a:rPr lang="zh-CN" altLang="en-US" baseline="0" dirty="0" smtClean="0"/>
              <a:t> </a:t>
            </a:r>
            <a:r>
              <a:rPr lang="en-US" altLang="zh-CN" baseline="0" dirty="0" smtClean="0"/>
              <a:t>also</a:t>
            </a:r>
            <a:r>
              <a:rPr lang="zh-CN" altLang="en-US" baseline="0" dirty="0" smtClean="0"/>
              <a:t> </a:t>
            </a:r>
            <a:r>
              <a:rPr lang="en-US" altLang="zh-CN" baseline="0" dirty="0" smtClean="0"/>
              <a:t>compared</a:t>
            </a:r>
            <a:r>
              <a:rPr lang="zh-CN" altLang="en-US" baseline="0" dirty="0" smtClean="0"/>
              <a:t> </a:t>
            </a:r>
            <a:r>
              <a:rPr lang="en-US" altLang="zh-CN" baseline="0" dirty="0" smtClean="0"/>
              <a:t>two</a:t>
            </a:r>
            <a:r>
              <a:rPr lang="zh-CN" altLang="en-US" baseline="0" dirty="0" smtClean="0"/>
              <a:t> </a:t>
            </a:r>
            <a:r>
              <a:rPr lang="en-US" altLang="zh-CN" baseline="0" dirty="0" smtClean="0"/>
              <a:t>kinds</a:t>
            </a:r>
            <a:r>
              <a:rPr lang="zh-CN" altLang="en-US" baseline="0" dirty="0" smtClean="0"/>
              <a:t> </a:t>
            </a:r>
            <a:r>
              <a:rPr lang="en-US" altLang="zh-CN" baseline="0" dirty="0" smtClean="0"/>
              <a:t>of</a:t>
            </a:r>
            <a:r>
              <a:rPr lang="zh-CN" altLang="en-US" baseline="0" dirty="0" smtClean="0"/>
              <a:t> </a:t>
            </a:r>
            <a:r>
              <a:rPr lang="en-US" altLang="zh-CN" baseline="0" dirty="0" smtClean="0"/>
              <a:t>noises</a:t>
            </a:r>
            <a:r>
              <a:rPr lang="zh-CN" altLang="en-US" baseline="0" dirty="0" smtClean="0"/>
              <a:t> </a:t>
            </a:r>
            <a:r>
              <a:rPr lang="en-US" altLang="zh-CN" baseline="0" dirty="0" smtClean="0"/>
              <a:t>with</a:t>
            </a:r>
            <a:r>
              <a:rPr lang="zh-CN" altLang="en-US" baseline="0" dirty="0" smtClean="0"/>
              <a:t> </a:t>
            </a:r>
            <a:r>
              <a:rPr lang="en-US" altLang="zh-CN" baseline="0" dirty="0" smtClean="0"/>
              <a:t>both</a:t>
            </a:r>
            <a:r>
              <a:rPr lang="zh-CN" altLang="en-US" baseline="0" dirty="0" smtClean="0"/>
              <a:t> </a:t>
            </a:r>
            <a:r>
              <a:rPr lang="en-US" altLang="zh-CN" baseline="0" dirty="0" smtClean="0"/>
              <a:t>CNN</a:t>
            </a:r>
            <a:r>
              <a:rPr lang="zh-CN" altLang="en-US" baseline="0" dirty="0" smtClean="0"/>
              <a:t> </a:t>
            </a:r>
            <a:r>
              <a:rPr lang="en-US" altLang="zh-CN" baseline="0" dirty="0" smtClean="0"/>
              <a:t>and</a:t>
            </a:r>
            <a:r>
              <a:rPr lang="zh-CN" altLang="en-US" baseline="0" dirty="0" smtClean="0"/>
              <a:t> </a:t>
            </a:r>
            <a:r>
              <a:rPr lang="en-US" altLang="zh-CN" baseline="0" dirty="0" smtClean="0"/>
              <a:t>BP</a:t>
            </a:r>
            <a:r>
              <a:rPr lang="zh-CN" altLang="en-US" baseline="0" dirty="0" smtClean="0"/>
              <a:t> </a:t>
            </a:r>
            <a:r>
              <a:rPr lang="en-US" altLang="zh-CN" baseline="0" dirty="0" smtClean="0"/>
              <a:t>neural</a:t>
            </a:r>
            <a:r>
              <a:rPr lang="zh-CN" altLang="en-US" baseline="0" dirty="0" smtClean="0"/>
              <a:t> </a:t>
            </a:r>
            <a:r>
              <a:rPr lang="en-US" altLang="zh-CN" baseline="0" dirty="0" smtClean="0"/>
              <a:t>nets.</a:t>
            </a:r>
            <a:r>
              <a:rPr lang="zh-CN" altLang="en-US" baseline="0" dirty="0" smtClean="0"/>
              <a:t> </a:t>
            </a:r>
            <a:r>
              <a:rPr lang="en-US" altLang="zh-CN" sz="1200" kern="1200" baseline="0" dirty="0" smtClean="0">
                <a:solidFill>
                  <a:schemeClr val="tx1"/>
                </a:solidFill>
                <a:effectLst/>
                <a:latin typeface="+mn-lt"/>
                <a:ea typeface="+mn-ea"/>
                <a:cs typeface="+mn-cs"/>
              </a:rPr>
              <a:t>O</a:t>
            </a:r>
            <a:r>
              <a:rPr lang="en-US" sz="1200" kern="1200" dirty="0" smtClean="0">
                <a:solidFill>
                  <a:schemeClr val="tx1"/>
                </a:solidFill>
                <a:effectLst/>
                <a:latin typeface="+mn-lt"/>
                <a:ea typeface="+mn-ea"/>
                <a:cs typeface="+mn-cs"/>
              </a:rPr>
              <a:t>ur results show that </a:t>
            </a:r>
            <a:r>
              <a:rPr lang="en-US" altLang="zh-CN" sz="1200" kern="1200" dirty="0" smtClean="0">
                <a:solidFill>
                  <a:schemeClr val="tx1"/>
                </a:solidFill>
                <a:effectLst/>
                <a:latin typeface="+mn-lt"/>
                <a:ea typeface="+mn-ea"/>
                <a:cs typeface="+mn-cs"/>
              </a:rPr>
              <a:t>both</a:t>
            </a:r>
            <a:r>
              <a:rPr lang="zh-CN" altLang="en-US" sz="1200" kern="120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noises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will</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cast</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huge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influence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on</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classification’s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accuracy,</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but</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models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are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more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robust</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to</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Gaussian</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noise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compared</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with</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adversarial</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examples.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Moreover,</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with</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adversarial</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training,</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BP</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net</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performs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better</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on</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adversarial</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examples,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while</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CNN</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does</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better</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in</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making</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correct</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classification</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with</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Gaussian</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blur.</a:t>
            </a:r>
            <a:endParaRPr lang="en-US" dirty="0"/>
          </a:p>
        </p:txBody>
      </p:sp>
      <p:sp>
        <p:nvSpPr>
          <p:cNvPr id="4" name="Slide Number Placeholder 3"/>
          <p:cNvSpPr>
            <a:spLocks noGrp="1"/>
          </p:cNvSpPr>
          <p:nvPr>
            <p:ph type="sldNum" sz="quarter" idx="10"/>
          </p:nvPr>
        </p:nvSpPr>
        <p:spPr/>
        <p:txBody>
          <a:bodyPr/>
          <a:lstStyle/>
          <a:p>
            <a:fld id="{60B28341-B11C-C143-BDDB-51F3384C9AED}" type="slidenum">
              <a:rPr lang="en-US" smtClean="0"/>
              <a:t>6</a:t>
            </a:fld>
            <a:endParaRPr lang="en-US"/>
          </a:p>
        </p:txBody>
      </p:sp>
    </p:spTree>
    <p:extLst>
      <p:ext uri="{BB962C8B-B14F-4D97-AF65-F5344CB8AC3E}">
        <p14:creationId xmlns:p14="http://schemas.microsoft.com/office/powerpoint/2010/main" val="1968378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Well,</a:t>
            </a:r>
            <a:r>
              <a:rPr 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that</a:t>
            </a:r>
            <a:r>
              <a:rPr lang="mr-IN" altLang="zh-CN"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’s</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all</a:t>
            </a:r>
            <a:r>
              <a:rPr lang="zh-CN" alt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about</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our</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findings</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for</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now.</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Thanks</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for</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your</a:t>
            </a:r>
            <a:r>
              <a:rPr lang="zh-CN" altLang="en-US" sz="1200" b="0" i="0" kern="1200" baseline="0" dirty="0" smtClean="0">
                <a:solidFill>
                  <a:schemeClr val="tx1"/>
                </a:solidFill>
                <a:effectLst/>
                <a:latin typeface="+mn-lt"/>
                <a:ea typeface="+mn-ea"/>
                <a:cs typeface="+mn-cs"/>
              </a:rPr>
              <a:t> </a:t>
            </a:r>
            <a:r>
              <a:rPr lang="en-US" altLang="zh-CN" sz="1200" b="0" i="0" kern="1200" baseline="0" dirty="0" smtClean="0">
                <a:solidFill>
                  <a:schemeClr val="tx1"/>
                </a:solidFill>
                <a:effectLst/>
                <a:latin typeface="+mn-lt"/>
                <a:ea typeface="+mn-ea"/>
                <a:cs typeface="+mn-cs"/>
              </a:rPr>
              <a:t>listening!</a:t>
            </a:r>
            <a:endParaRPr lang="en-US" dirty="0"/>
          </a:p>
        </p:txBody>
      </p:sp>
      <p:sp>
        <p:nvSpPr>
          <p:cNvPr id="4" name="Slide Number Placeholder 3"/>
          <p:cNvSpPr>
            <a:spLocks noGrp="1"/>
          </p:cNvSpPr>
          <p:nvPr>
            <p:ph type="sldNum" sz="quarter" idx="10"/>
          </p:nvPr>
        </p:nvSpPr>
        <p:spPr/>
        <p:txBody>
          <a:bodyPr/>
          <a:lstStyle/>
          <a:p>
            <a:fld id="{60B28341-B11C-C143-BDDB-51F3384C9AED}" type="slidenum">
              <a:rPr lang="en-US" smtClean="0"/>
              <a:t>7</a:t>
            </a:fld>
            <a:endParaRPr lang="en-US"/>
          </a:p>
        </p:txBody>
      </p:sp>
    </p:spTree>
    <p:extLst>
      <p:ext uri="{BB962C8B-B14F-4D97-AF65-F5344CB8AC3E}">
        <p14:creationId xmlns:p14="http://schemas.microsoft.com/office/powerpoint/2010/main" val="792737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E0DF2834-0737-425E-87BB-3B334E5A5750}" type="datetimeFigureOut">
              <a:rPr lang="zh-CN" altLang="en-US" smtClean="0"/>
              <a:t>2017/5/5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2313043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0DF2834-0737-425E-87BB-3B334E5A5750}" type="datetimeFigureOut">
              <a:rPr lang="zh-CN" altLang="en-US" smtClean="0"/>
              <a:t>2017/5/5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2841079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0DF2834-0737-425E-87BB-3B334E5A5750}" type="datetimeFigureOut">
              <a:rPr lang="zh-CN" altLang="en-US" smtClean="0"/>
              <a:t>2017/5/5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1087987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0DF2834-0737-425E-87BB-3B334E5A5750}" type="datetimeFigureOut">
              <a:rPr lang="zh-CN" altLang="en-US" smtClean="0"/>
              <a:t>2017/5/5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1461203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E0DF2834-0737-425E-87BB-3B334E5A5750}" type="datetimeFigureOut">
              <a:rPr lang="zh-CN" altLang="en-US" smtClean="0"/>
              <a:t>2017/5/5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31105059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E0DF2834-0737-425E-87BB-3B334E5A5750}" type="datetimeFigureOut">
              <a:rPr lang="zh-CN" altLang="en-US" smtClean="0"/>
              <a:t>2017/5/5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32377919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0DF2834-0737-425E-87BB-3B334E5A5750}" type="datetimeFigureOut">
              <a:rPr lang="zh-CN" altLang="en-US" smtClean="0"/>
              <a:t>2017/5/5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1333053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0DF2834-0737-425E-87BB-3B334E5A5750}" type="datetimeFigureOut">
              <a:rPr lang="zh-CN" altLang="en-US" smtClean="0"/>
              <a:t>2017/5/5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1224713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0DF2834-0737-425E-87BB-3B334E5A5750}" type="datetimeFigureOut">
              <a:rPr lang="zh-CN" altLang="en-US" smtClean="0"/>
              <a:t>2017/5/5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2804725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0DF2834-0737-425E-87BB-3B334E5A5750}" type="datetimeFigureOut">
              <a:rPr lang="zh-CN" altLang="en-US" smtClean="0"/>
              <a:t>2017/5/5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2682182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0DF2834-0737-425E-87BB-3B334E5A5750}" type="datetimeFigureOut">
              <a:rPr lang="zh-CN" altLang="en-US" smtClean="0"/>
              <a:t>2017/5/5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125805997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DF2834-0737-425E-87BB-3B334E5A5750}" type="datetimeFigureOut">
              <a:rPr lang="zh-CN" altLang="en-US" smtClean="0"/>
              <a:t>2017/5/5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397630-B15C-4792-9AF0-354EF9C55EAD}" type="slidenum">
              <a:rPr lang="zh-CN" altLang="en-US" smtClean="0"/>
              <a:t>‹#›</a:t>
            </a:fld>
            <a:endParaRPr lang="zh-CN" altLang="en-US"/>
          </a:p>
        </p:txBody>
      </p:sp>
    </p:spTree>
    <p:extLst>
      <p:ext uri="{BB962C8B-B14F-4D97-AF65-F5344CB8AC3E}">
        <p14:creationId xmlns:p14="http://schemas.microsoft.com/office/powerpoint/2010/main" val="34797462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jpg"/><Relationship Id="rId6" Type="http://schemas.openxmlformats.org/officeDocument/2006/relationships/image" Target="../media/image2.png"/><Relationship Id="rId7" Type="http://schemas.openxmlformats.org/officeDocument/2006/relationships/comments" Target="../comments/comment1.xml"/><Relationship Id="rId1" Type="http://schemas.microsoft.com/office/2007/relationships/media" Target="../media/media1.m4a"/><Relationship Id="rId2" Type="http://schemas.openxmlformats.org/officeDocument/2006/relationships/audio" Target="../media/media1.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xml"/><Relationship Id="rId5" Type="http://schemas.openxmlformats.org/officeDocument/2006/relationships/image" Target="../media/image3.png"/><Relationship Id="rId6"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4.png"/><Relationship Id="rId6" Type="http://schemas.microsoft.com/office/2007/relationships/hdphoto" Target="../media/hdphoto1.wdp"/><Relationship Id="rId7" Type="http://schemas.openxmlformats.org/officeDocument/2006/relationships/image" Target="../media/image5.png"/><Relationship Id="rId8"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4.xml"/><Relationship Id="rId5" Type="http://schemas.openxmlformats.org/officeDocument/2006/relationships/image" Target="../media/image4.png"/><Relationship Id="rId6" Type="http://schemas.microsoft.com/office/2007/relationships/hdphoto" Target="../media/hdphoto1.wdp"/><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png"/><Relationship Id="rId11"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5.xml"/><Relationship Id="rId5" Type="http://schemas.openxmlformats.org/officeDocument/2006/relationships/image" Target="../media/image4.png"/><Relationship Id="rId6" Type="http://schemas.microsoft.com/office/2007/relationships/hdphoto" Target="../media/hdphoto1.wdp"/><Relationship Id="rId7" Type="http://schemas.openxmlformats.org/officeDocument/2006/relationships/chart" Target="../charts/chart1.xml"/><Relationship Id="rId8" Type="http://schemas.openxmlformats.org/officeDocument/2006/relationships/image" Target="../media/image3.png"/><Relationship Id="rId9" Type="http://schemas.openxmlformats.org/officeDocument/2006/relationships/image" Target="../media/image10.png"/><Relationship Id="rId10"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6.xml"/><Relationship Id="rId5" Type="http://schemas.openxmlformats.org/officeDocument/2006/relationships/image" Target="../media/image4.png"/><Relationship Id="rId6" Type="http://schemas.microsoft.com/office/2007/relationships/hdphoto" Target="../media/hdphoto1.wdp"/><Relationship Id="rId7" Type="http://schemas.openxmlformats.org/officeDocument/2006/relationships/image" Target="../media/image11.png"/><Relationship Id="rId8" Type="http://schemas.openxmlformats.org/officeDocument/2006/relationships/image" Target="../media/image12.png"/><Relationship Id="rId9" Type="http://schemas.openxmlformats.org/officeDocument/2006/relationships/image" Target="../media/image13.png"/><Relationship Id="rId10"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7.xml"/><Relationship Id="rId5" Type="http://schemas.openxmlformats.org/officeDocument/2006/relationships/image" Target="../media/image4.png"/><Relationship Id="rId6" Type="http://schemas.microsoft.com/office/2007/relationships/hdphoto" Target="../media/hdphoto1.wdp"/><Relationship Id="rId7"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5">
            <a:extLst>
              <a:ext uri="{28A0092B-C50C-407E-A947-70E740481C1C}">
                <a14:useLocalDpi xmlns:a14="http://schemas.microsoft.com/office/drawing/2010/main" val="0"/>
              </a:ext>
            </a:extLst>
          </a:blip>
          <a:srcRect t="6111" b="18889"/>
          <a:stretch/>
        </p:blipFill>
        <p:spPr>
          <a:xfrm>
            <a:off x="0" y="0"/>
            <a:ext cx="12192000" cy="6858000"/>
          </a:xfrm>
          <a:prstGeom prst="rect">
            <a:avLst/>
          </a:prstGeom>
        </p:spPr>
      </p:pic>
      <p:sp>
        <p:nvSpPr>
          <p:cNvPr id="3" name="矩形 2"/>
          <p:cNvSpPr/>
          <p:nvPr/>
        </p:nvSpPr>
        <p:spPr>
          <a:xfrm>
            <a:off x="0" y="0"/>
            <a:ext cx="12192000" cy="68580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760413" y="385115"/>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3306763" y="385115"/>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576763" y="385115"/>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766763" y="1426515"/>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036763" y="1426515"/>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306763" y="1426515"/>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766763" y="4926660"/>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036763" y="4926660"/>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306763" y="4926660"/>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576763" y="4926660"/>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2036763" y="5968060"/>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576763" y="5968060"/>
            <a:ext cx="504825" cy="5048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724745" y="2265865"/>
            <a:ext cx="8348004" cy="923330"/>
          </a:xfrm>
          <a:prstGeom prst="rect">
            <a:avLst/>
          </a:prstGeom>
          <a:noFill/>
        </p:spPr>
        <p:txBody>
          <a:bodyPr wrap="square" rtlCol="0">
            <a:spAutoFit/>
          </a:bodyPr>
          <a:lstStyle/>
          <a:p>
            <a:pPr algn="dist"/>
            <a:r>
              <a:rPr lang="en-US" sz="5400" b="1" dirty="0">
                <a:solidFill>
                  <a:schemeClr val="bg1"/>
                </a:solidFill>
              </a:rPr>
              <a:t>Fooling neural </a:t>
            </a:r>
            <a:r>
              <a:rPr lang="en-US" sz="5400" b="1" dirty="0" smtClean="0">
                <a:solidFill>
                  <a:schemeClr val="bg1"/>
                </a:solidFill>
              </a:rPr>
              <a:t>networks</a:t>
            </a:r>
            <a:endParaRPr lang="zh-CN" altLang="en-US" sz="5400" dirty="0">
              <a:solidFill>
                <a:schemeClr val="bg1"/>
              </a:solidFill>
              <a:latin typeface="微软雅黑 Light" panose="020B0502040204020203" pitchFamily="34" charset="-122"/>
              <a:ea typeface="微软雅黑 Light" panose="020B0502040204020203" pitchFamily="34" charset="-122"/>
            </a:endParaRPr>
          </a:p>
        </p:txBody>
      </p:sp>
      <p:sp>
        <p:nvSpPr>
          <p:cNvPr id="19" name="矩形 18"/>
          <p:cNvSpPr/>
          <p:nvPr/>
        </p:nvSpPr>
        <p:spPr>
          <a:xfrm>
            <a:off x="11148358" y="-323559"/>
            <a:ext cx="1210053" cy="1569660"/>
          </a:xfrm>
          <a:prstGeom prst="rect">
            <a:avLst/>
          </a:prstGeom>
          <a:noFill/>
        </p:spPr>
        <p:txBody>
          <a:bodyPr wrap="square" rtlCol="0">
            <a:spAutoFit/>
          </a:bodyPr>
          <a:lstStyle/>
          <a:p>
            <a:r>
              <a:rPr lang="zh-CN" altLang="en-US" sz="9600" b="1" dirty="0">
                <a:solidFill>
                  <a:srgbClr val="FFC000"/>
                </a:solidFill>
                <a:latin typeface="微软雅黑" panose="020B0503020204020204" pitchFamily="34" charset="-122"/>
                <a:ea typeface="微软雅黑" panose="020B0503020204020204" pitchFamily="34" charset="-122"/>
              </a:rPr>
              <a:t>┓</a:t>
            </a:r>
          </a:p>
        </p:txBody>
      </p:sp>
      <p:sp>
        <p:nvSpPr>
          <p:cNvPr id="20" name="直角三角形 19"/>
          <p:cNvSpPr/>
          <p:nvPr/>
        </p:nvSpPr>
        <p:spPr>
          <a:xfrm rot="16200000">
            <a:off x="10703306" y="5552437"/>
            <a:ext cx="1007578" cy="1007578"/>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1019175" y="4195788"/>
            <a:ext cx="7778337" cy="369332"/>
          </a:xfrm>
          <a:prstGeom prst="rect">
            <a:avLst/>
          </a:prstGeom>
          <a:noFill/>
        </p:spPr>
        <p:txBody>
          <a:bodyPr wrap="square" rtlCol="0">
            <a:spAutoFit/>
          </a:bodyPr>
          <a:lstStyle/>
          <a:p>
            <a:r>
              <a:rPr lang="en-US" altLang="zh-CN" b="1" dirty="0">
                <a:solidFill>
                  <a:schemeClr val="bg1"/>
                </a:solidFill>
              </a:rPr>
              <a:t>T</a:t>
            </a:r>
            <a:r>
              <a:rPr lang="en-US" altLang="zh-CN" b="1" dirty="0" smtClean="0">
                <a:solidFill>
                  <a:schemeClr val="bg1"/>
                </a:solidFill>
              </a:rPr>
              <a:t>eam</a:t>
            </a:r>
            <a:r>
              <a:rPr lang="zh-CN" altLang="en-US" b="1" dirty="0" smtClean="0">
                <a:solidFill>
                  <a:schemeClr val="bg1"/>
                </a:solidFill>
              </a:rPr>
              <a:t> </a:t>
            </a:r>
            <a:r>
              <a:rPr lang="en-US" altLang="zh-CN" b="1" dirty="0" smtClean="0">
                <a:solidFill>
                  <a:schemeClr val="bg1"/>
                </a:solidFill>
              </a:rPr>
              <a:t>member:</a:t>
            </a:r>
            <a:r>
              <a:rPr lang="zh-CN" altLang="en-US" b="1" dirty="0" smtClean="0">
                <a:solidFill>
                  <a:schemeClr val="bg1"/>
                </a:solidFill>
              </a:rPr>
              <a:t>  </a:t>
            </a:r>
            <a:r>
              <a:rPr lang="en-US" altLang="zh-CN" b="1" dirty="0" err="1" smtClean="0">
                <a:solidFill>
                  <a:schemeClr val="bg1"/>
                </a:solidFill>
              </a:rPr>
              <a:t>Ruonan</a:t>
            </a:r>
            <a:r>
              <a:rPr lang="zh-CN" altLang="en-US" b="1" dirty="0" smtClean="0">
                <a:solidFill>
                  <a:schemeClr val="bg1"/>
                </a:solidFill>
              </a:rPr>
              <a:t> </a:t>
            </a:r>
            <a:r>
              <a:rPr lang="en-US" altLang="zh-CN" b="1" dirty="0" err="1" smtClean="0">
                <a:solidFill>
                  <a:schemeClr val="bg1"/>
                </a:solidFill>
              </a:rPr>
              <a:t>Hao</a:t>
            </a:r>
            <a:r>
              <a:rPr lang="en-US" altLang="zh-CN" b="1" dirty="0" smtClean="0">
                <a:solidFill>
                  <a:schemeClr val="bg1"/>
                </a:solidFill>
              </a:rPr>
              <a:t>,</a:t>
            </a:r>
            <a:r>
              <a:rPr lang="zh-CN" altLang="en-US" b="1" dirty="0" smtClean="0">
                <a:solidFill>
                  <a:schemeClr val="bg1"/>
                </a:solidFill>
              </a:rPr>
              <a:t>  </a:t>
            </a:r>
            <a:r>
              <a:rPr lang="en-US" altLang="zh-CN" b="1" dirty="0" err="1" smtClean="0">
                <a:solidFill>
                  <a:schemeClr val="bg1"/>
                </a:solidFill>
              </a:rPr>
              <a:t>Mingjia</a:t>
            </a:r>
            <a:r>
              <a:rPr lang="zh-CN" altLang="en-US" b="1" dirty="0" smtClean="0">
                <a:solidFill>
                  <a:schemeClr val="bg1"/>
                </a:solidFill>
              </a:rPr>
              <a:t> </a:t>
            </a:r>
            <a:r>
              <a:rPr lang="en-US" altLang="zh-CN" b="1" dirty="0" smtClean="0">
                <a:solidFill>
                  <a:schemeClr val="bg1"/>
                </a:solidFill>
              </a:rPr>
              <a:t>Chen,</a:t>
            </a:r>
            <a:r>
              <a:rPr lang="zh-CN" altLang="en-US" b="1" dirty="0" smtClean="0">
                <a:solidFill>
                  <a:schemeClr val="bg1"/>
                </a:solidFill>
              </a:rPr>
              <a:t>    </a:t>
            </a:r>
            <a:r>
              <a:rPr lang="en-US" altLang="zh-CN" b="1" dirty="0" smtClean="0">
                <a:solidFill>
                  <a:schemeClr val="bg1"/>
                </a:solidFill>
              </a:rPr>
              <a:t>Shuhui</a:t>
            </a:r>
            <a:r>
              <a:rPr lang="zh-CN" altLang="en-US" b="1" dirty="0" smtClean="0">
                <a:solidFill>
                  <a:schemeClr val="bg1"/>
                </a:solidFill>
              </a:rPr>
              <a:t> </a:t>
            </a:r>
            <a:r>
              <a:rPr lang="en-US" altLang="zh-CN" b="1" dirty="0" err="1" smtClean="0">
                <a:solidFill>
                  <a:schemeClr val="bg1"/>
                </a:solidFill>
              </a:rPr>
              <a:t>Huang</a:t>
            </a:r>
            <a:r>
              <a:rPr lang="en-US" altLang="zh-CN" b="1" dirty="0" err="1" smtClean="0"/>
              <a:t>n</a:t>
            </a:r>
            <a:endParaRPr lang="en-US" b="1" dirty="0"/>
          </a:p>
        </p:txBody>
      </p:sp>
      <p:pic>
        <p:nvPicPr>
          <p:cNvPr id="2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732242" y="5490755"/>
            <a:ext cx="812800" cy="812800"/>
          </a:xfrm>
          <a:prstGeom prst="rect">
            <a:avLst/>
          </a:prstGeom>
        </p:spPr>
      </p:pic>
    </p:spTree>
    <p:extLst>
      <p:ext uri="{BB962C8B-B14F-4D97-AF65-F5344CB8AC3E}">
        <p14:creationId xmlns:p14="http://schemas.microsoft.com/office/powerpoint/2010/main" val="2613523496"/>
      </p:ext>
    </p:extLst>
  </p:cSld>
  <p:clrMapOvr>
    <a:masterClrMapping/>
  </p:clrMapOvr>
  <mc:AlternateContent xmlns:mc="http://schemas.openxmlformats.org/markup-compatibility/2006">
    <mc:Choice xmlns:p14="http://schemas.microsoft.com/office/powerpoint/2010/main" Requires="p14">
      <p:transition spd="slow" p14:dur="2000" advTm="25155"/>
    </mc:Choice>
    <mc:Fallback>
      <p:transition spd="slow" advTm="25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636"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4860788" y="-8860"/>
            <a:ext cx="2470425" cy="3184723"/>
            <a:chOff x="-3271839" y="581025"/>
            <a:chExt cx="3376613" cy="4352926"/>
          </a:xfrm>
        </p:grpSpPr>
        <p:sp>
          <p:nvSpPr>
            <p:cNvPr id="18" name="Freeform 6"/>
            <p:cNvSpPr>
              <a:spLocks/>
            </p:cNvSpPr>
            <p:nvPr/>
          </p:nvSpPr>
          <p:spPr bwMode="auto">
            <a:xfrm>
              <a:off x="-1552576" y="1652588"/>
              <a:ext cx="1657350" cy="3281363"/>
            </a:xfrm>
            <a:custGeom>
              <a:avLst/>
              <a:gdLst>
                <a:gd name="T0" fmla="*/ 0 w 518"/>
                <a:gd name="T1" fmla="*/ 1016 h 1016"/>
                <a:gd name="T2" fmla="*/ 260 w 518"/>
                <a:gd name="T3" fmla="*/ 907 h 1016"/>
                <a:gd name="T4" fmla="*/ 459 w 518"/>
                <a:gd name="T5" fmla="*/ 429 h 1016"/>
                <a:gd name="T6" fmla="*/ 343 w 518"/>
                <a:gd name="T7" fmla="*/ 173 h 1016"/>
                <a:gd name="T8" fmla="*/ 332 w 518"/>
                <a:gd name="T9" fmla="*/ 0 h 1016"/>
                <a:gd name="T10" fmla="*/ 240 w 518"/>
                <a:gd name="T11" fmla="*/ 176 h 1016"/>
                <a:gd name="T12" fmla="*/ 317 w 518"/>
                <a:gd name="T13" fmla="*/ 283 h 1016"/>
                <a:gd name="T14" fmla="*/ 399 w 518"/>
                <a:gd name="T15" fmla="*/ 475 h 1016"/>
                <a:gd name="T16" fmla="*/ 238 w 518"/>
                <a:gd name="T17" fmla="*/ 875 h 1016"/>
                <a:gd name="T18" fmla="*/ 0 w 518"/>
                <a:gd name="T19" fmla="*/ 1016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8" h="1016">
                  <a:moveTo>
                    <a:pt x="0" y="1016"/>
                  </a:moveTo>
                  <a:cubicBezTo>
                    <a:pt x="103" y="995"/>
                    <a:pt x="185" y="960"/>
                    <a:pt x="260" y="907"/>
                  </a:cubicBezTo>
                  <a:cubicBezTo>
                    <a:pt x="420" y="794"/>
                    <a:pt x="518" y="615"/>
                    <a:pt x="459" y="429"/>
                  </a:cubicBezTo>
                  <a:cubicBezTo>
                    <a:pt x="431" y="339"/>
                    <a:pt x="388" y="256"/>
                    <a:pt x="343" y="173"/>
                  </a:cubicBezTo>
                  <a:cubicBezTo>
                    <a:pt x="311" y="114"/>
                    <a:pt x="309" y="50"/>
                    <a:pt x="332" y="0"/>
                  </a:cubicBezTo>
                  <a:cubicBezTo>
                    <a:pt x="264" y="38"/>
                    <a:pt x="220" y="98"/>
                    <a:pt x="240" y="176"/>
                  </a:cubicBezTo>
                  <a:cubicBezTo>
                    <a:pt x="269" y="215"/>
                    <a:pt x="301" y="256"/>
                    <a:pt x="317" y="283"/>
                  </a:cubicBezTo>
                  <a:cubicBezTo>
                    <a:pt x="358" y="355"/>
                    <a:pt x="385" y="399"/>
                    <a:pt x="399" y="475"/>
                  </a:cubicBezTo>
                  <a:cubicBezTo>
                    <a:pt x="430" y="624"/>
                    <a:pt x="359" y="778"/>
                    <a:pt x="238" y="875"/>
                  </a:cubicBezTo>
                  <a:cubicBezTo>
                    <a:pt x="176" y="924"/>
                    <a:pt x="76" y="985"/>
                    <a:pt x="0" y="1016"/>
                  </a:cubicBezTo>
                </a:path>
              </a:pathLst>
            </a:custGeom>
            <a:solidFill>
              <a:srgbClr val="FFC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7"/>
            <p:cNvSpPr>
              <a:spLocks/>
            </p:cNvSpPr>
            <p:nvPr/>
          </p:nvSpPr>
          <p:spPr bwMode="auto">
            <a:xfrm>
              <a:off x="-3108326" y="581025"/>
              <a:ext cx="2936875" cy="4352925"/>
            </a:xfrm>
            <a:custGeom>
              <a:avLst/>
              <a:gdLst>
                <a:gd name="T0" fmla="*/ 487 w 919"/>
                <a:gd name="T1" fmla="*/ 1348 h 1348"/>
                <a:gd name="T2" fmla="*/ 793 w 919"/>
                <a:gd name="T3" fmla="*/ 1161 h 1348"/>
                <a:gd name="T4" fmla="*/ 901 w 919"/>
                <a:gd name="T5" fmla="*/ 824 h 1348"/>
                <a:gd name="T6" fmla="*/ 709 w 919"/>
                <a:gd name="T7" fmla="*/ 484 h 1348"/>
                <a:gd name="T8" fmla="*/ 553 w 919"/>
                <a:gd name="T9" fmla="*/ 215 h 1348"/>
                <a:gd name="T10" fmla="*/ 574 w 919"/>
                <a:gd name="T11" fmla="*/ 0 h 1348"/>
                <a:gd name="T12" fmla="*/ 374 w 919"/>
                <a:gd name="T13" fmla="*/ 132 h 1348"/>
                <a:gd name="T14" fmla="*/ 176 w 919"/>
                <a:gd name="T15" fmla="*/ 716 h 1348"/>
                <a:gd name="T16" fmla="*/ 110 w 919"/>
                <a:gd name="T17" fmla="*/ 553 h 1348"/>
                <a:gd name="T18" fmla="*/ 17 w 919"/>
                <a:gd name="T19" fmla="*/ 761 h 1348"/>
                <a:gd name="T20" fmla="*/ 448 w 919"/>
                <a:gd name="T21" fmla="*/ 1348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9" h="1348">
                  <a:moveTo>
                    <a:pt x="487" y="1348"/>
                  </a:moveTo>
                  <a:cubicBezTo>
                    <a:pt x="616" y="1317"/>
                    <a:pt x="698" y="1266"/>
                    <a:pt x="793" y="1161"/>
                  </a:cubicBezTo>
                  <a:cubicBezTo>
                    <a:pt x="890" y="1053"/>
                    <a:pt x="919" y="928"/>
                    <a:pt x="901" y="824"/>
                  </a:cubicBezTo>
                  <a:cubicBezTo>
                    <a:pt x="881" y="700"/>
                    <a:pt x="781" y="581"/>
                    <a:pt x="709" y="484"/>
                  </a:cubicBezTo>
                  <a:cubicBezTo>
                    <a:pt x="653" y="408"/>
                    <a:pt x="583" y="302"/>
                    <a:pt x="553" y="215"/>
                  </a:cubicBezTo>
                  <a:cubicBezTo>
                    <a:pt x="528" y="141"/>
                    <a:pt x="524" y="60"/>
                    <a:pt x="574" y="0"/>
                  </a:cubicBezTo>
                  <a:cubicBezTo>
                    <a:pt x="507" y="34"/>
                    <a:pt x="427" y="89"/>
                    <a:pt x="374" y="132"/>
                  </a:cubicBezTo>
                  <a:cubicBezTo>
                    <a:pt x="220" y="257"/>
                    <a:pt x="55" y="515"/>
                    <a:pt x="176" y="716"/>
                  </a:cubicBezTo>
                  <a:cubicBezTo>
                    <a:pt x="121" y="678"/>
                    <a:pt x="107" y="609"/>
                    <a:pt x="110" y="553"/>
                  </a:cubicBezTo>
                  <a:cubicBezTo>
                    <a:pt x="55" y="609"/>
                    <a:pt x="24" y="692"/>
                    <a:pt x="17" y="761"/>
                  </a:cubicBezTo>
                  <a:cubicBezTo>
                    <a:pt x="0" y="1003"/>
                    <a:pt x="182" y="1283"/>
                    <a:pt x="448" y="1348"/>
                  </a:cubicBezTo>
                </a:path>
              </a:pathLst>
            </a:custGeom>
            <a:solidFill>
              <a:srgbClr val="FFC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 name="Freeform 8"/>
            <p:cNvSpPr>
              <a:spLocks/>
            </p:cNvSpPr>
            <p:nvPr/>
          </p:nvSpPr>
          <p:spPr bwMode="auto">
            <a:xfrm>
              <a:off x="-2411413" y="2211388"/>
              <a:ext cx="1611313" cy="2722563"/>
            </a:xfrm>
            <a:custGeom>
              <a:avLst/>
              <a:gdLst>
                <a:gd name="T0" fmla="*/ 269 w 504"/>
                <a:gd name="T1" fmla="*/ 843 h 843"/>
                <a:gd name="T2" fmla="*/ 430 w 504"/>
                <a:gd name="T3" fmla="*/ 733 h 843"/>
                <a:gd name="T4" fmla="*/ 408 w 504"/>
                <a:gd name="T5" fmla="*/ 456 h 843"/>
                <a:gd name="T6" fmla="*/ 397 w 504"/>
                <a:gd name="T7" fmla="*/ 583 h 843"/>
                <a:gd name="T8" fmla="*/ 352 w 504"/>
                <a:gd name="T9" fmla="*/ 511 h 843"/>
                <a:gd name="T10" fmla="*/ 411 w 504"/>
                <a:gd name="T11" fmla="*/ 373 h 843"/>
                <a:gd name="T12" fmla="*/ 356 w 504"/>
                <a:gd name="T13" fmla="*/ 256 h 843"/>
                <a:gd name="T14" fmla="*/ 276 w 504"/>
                <a:gd name="T15" fmla="*/ 425 h 843"/>
                <a:gd name="T16" fmla="*/ 273 w 504"/>
                <a:gd name="T17" fmla="*/ 425 h 843"/>
                <a:gd name="T18" fmla="*/ 335 w 504"/>
                <a:gd name="T19" fmla="*/ 325 h 843"/>
                <a:gd name="T20" fmla="*/ 180 w 504"/>
                <a:gd name="T21" fmla="*/ 0 h 843"/>
                <a:gd name="T22" fmla="*/ 193 w 504"/>
                <a:gd name="T23" fmla="*/ 187 h 843"/>
                <a:gd name="T24" fmla="*/ 7 w 504"/>
                <a:gd name="T25" fmla="*/ 562 h 843"/>
                <a:gd name="T26" fmla="*/ 230 w 504"/>
                <a:gd name="T27" fmla="*/ 843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4" h="843">
                  <a:moveTo>
                    <a:pt x="269" y="843"/>
                  </a:moveTo>
                  <a:cubicBezTo>
                    <a:pt x="330" y="817"/>
                    <a:pt x="393" y="777"/>
                    <a:pt x="430" y="733"/>
                  </a:cubicBezTo>
                  <a:cubicBezTo>
                    <a:pt x="499" y="650"/>
                    <a:pt x="504" y="515"/>
                    <a:pt x="408" y="456"/>
                  </a:cubicBezTo>
                  <a:cubicBezTo>
                    <a:pt x="451" y="491"/>
                    <a:pt x="443" y="568"/>
                    <a:pt x="397" y="583"/>
                  </a:cubicBezTo>
                  <a:cubicBezTo>
                    <a:pt x="356" y="596"/>
                    <a:pt x="335" y="550"/>
                    <a:pt x="352" y="511"/>
                  </a:cubicBezTo>
                  <a:cubicBezTo>
                    <a:pt x="373" y="467"/>
                    <a:pt x="411" y="425"/>
                    <a:pt x="411" y="373"/>
                  </a:cubicBezTo>
                  <a:cubicBezTo>
                    <a:pt x="415" y="328"/>
                    <a:pt x="387" y="280"/>
                    <a:pt x="356" y="256"/>
                  </a:cubicBezTo>
                  <a:cubicBezTo>
                    <a:pt x="372" y="335"/>
                    <a:pt x="321" y="394"/>
                    <a:pt x="276" y="425"/>
                  </a:cubicBezTo>
                  <a:cubicBezTo>
                    <a:pt x="273" y="425"/>
                    <a:pt x="273" y="425"/>
                    <a:pt x="273" y="425"/>
                  </a:cubicBezTo>
                  <a:cubicBezTo>
                    <a:pt x="304" y="401"/>
                    <a:pt x="325" y="362"/>
                    <a:pt x="335" y="325"/>
                  </a:cubicBezTo>
                  <a:cubicBezTo>
                    <a:pt x="369" y="199"/>
                    <a:pt x="283" y="45"/>
                    <a:pt x="180" y="0"/>
                  </a:cubicBezTo>
                  <a:cubicBezTo>
                    <a:pt x="230" y="48"/>
                    <a:pt x="211" y="131"/>
                    <a:pt x="193" y="187"/>
                  </a:cubicBezTo>
                  <a:cubicBezTo>
                    <a:pt x="148" y="318"/>
                    <a:pt x="16" y="392"/>
                    <a:pt x="7" y="562"/>
                  </a:cubicBezTo>
                  <a:cubicBezTo>
                    <a:pt x="0" y="698"/>
                    <a:pt x="123" y="813"/>
                    <a:pt x="230" y="843"/>
                  </a:cubicBezTo>
                </a:path>
              </a:pathLst>
            </a:custGeom>
            <a:solidFill>
              <a:srgbClr val="FFC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16"/>
            <p:cNvSpPr>
              <a:spLocks/>
            </p:cNvSpPr>
            <p:nvPr/>
          </p:nvSpPr>
          <p:spPr bwMode="auto">
            <a:xfrm>
              <a:off x="-3271839" y="3532187"/>
              <a:ext cx="1590675" cy="1401763"/>
            </a:xfrm>
            <a:custGeom>
              <a:avLst/>
              <a:gdLst>
                <a:gd name="T0" fmla="*/ 496 w 496"/>
                <a:gd name="T1" fmla="*/ 432 h 432"/>
                <a:gd name="T2" fmla="*/ 0 w 496"/>
                <a:gd name="T3" fmla="*/ 0 h 432"/>
              </a:gdLst>
              <a:ahLst/>
              <a:cxnLst>
                <a:cxn ang="0">
                  <a:pos x="T0" y="T1"/>
                </a:cxn>
                <a:cxn ang="0">
                  <a:pos x="T2" y="T3"/>
                </a:cxn>
              </a:cxnLst>
              <a:rect l="0" t="0" r="r" b="b"/>
              <a:pathLst>
                <a:path w="496" h="432">
                  <a:moveTo>
                    <a:pt x="496" y="432"/>
                  </a:moveTo>
                  <a:cubicBezTo>
                    <a:pt x="277" y="394"/>
                    <a:pt x="22" y="188"/>
                    <a:pt x="0" y="0"/>
                  </a:cubicBezTo>
                </a:path>
              </a:pathLst>
            </a:custGeom>
            <a:solidFill>
              <a:srgbClr val="FFC000"/>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 name="文本框 1"/>
          <p:cNvSpPr txBox="1"/>
          <p:nvPr/>
        </p:nvSpPr>
        <p:spPr>
          <a:xfrm>
            <a:off x="1155524" y="690336"/>
            <a:ext cx="3132589" cy="1107996"/>
          </a:xfrm>
          <a:prstGeom prst="rect">
            <a:avLst/>
          </a:prstGeom>
          <a:noFill/>
        </p:spPr>
        <p:txBody>
          <a:bodyPr wrap="none" rtlCol="0">
            <a:spAutoFit/>
          </a:bodyPr>
          <a:lstStyle/>
          <a:p>
            <a:pPr algn="r"/>
            <a:r>
              <a:rPr lang="en-US" altLang="zh-CN" sz="6600" b="1" dirty="0" smtClean="0">
                <a:latin typeface="微软雅黑" panose="020B0503020204020204" pitchFamily="34" charset="-122"/>
                <a:ea typeface="微软雅黑" panose="020B0503020204020204" pitchFamily="34" charset="-122"/>
              </a:rPr>
              <a:t>BP</a:t>
            </a:r>
            <a:r>
              <a:rPr lang="zh-CN" altLang="en-US" sz="6600" b="1" dirty="0" smtClean="0">
                <a:latin typeface="微软雅黑" panose="020B0503020204020204" pitchFamily="34" charset="-122"/>
                <a:ea typeface="微软雅黑" panose="020B0503020204020204" pitchFamily="34" charset="-122"/>
              </a:rPr>
              <a:t> </a:t>
            </a:r>
            <a:r>
              <a:rPr lang="en-US" altLang="zh-CN" sz="6600" b="1" dirty="0" smtClean="0">
                <a:latin typeface="微软雅黑" panose="020B0503020204020204" pitchFamily="34" charset="-122"/>
                <a:ea typeface="微软雅黑" panose="020B0503020204020204" pitchFamily="34" charset="-122"/>
              </a:rPr>
              <a:t>Net</a:t>
            </a:r>
            <a:endParaRPr lang="zh-CN" altLang="en-US" sz="6600" dirty="0">
              <a:solidFill>
                <a:srgbClr val="FFC000"/>
              </a:solidFill>
              <a:latin typeface="微软雅黑 Light" panose="020B0502040204020203" pitchFamily="34" charset="-122"/>
              <a:ea typeface="微软雅黑 Light" panose="020B0502040204020203" pitchFamily="34" charset="-122"/>
            </a:endParaRPr>
          </a:p>
        </p:txBody>
      </p:sp>
      <p:sp>
        <p:nvSpPr>
          <p:cNvPr id="3" name="矩形 2"/>
          <p:cNvSpPr/>
          <p:nvPr/>
        </p:nvSpPr>
        <p:spPr>
          <a:xfrm>
            <a:off x="5400746" y="1194736"/>
            <a:ext cx="1431802" cy="1200329"/>
          </a:xfrm>
          <a:prstGeom prst="rect">
            <a:avLst/>
          </a:prstGeom>
        </p:spPr>
        <p:txBody>
          <a:bodyPr wrap="none">
            <a:spAutoFit/>
          </a:bodyPr>
          <a:lstStyle/>
          <a:p>
            <a:r>
              <a:rPr lang="en-US" altLang="zh-CN" sz="7200" b="1" dirty="0">
                <a:solidFill>
                  <a:schemeClr val="bg1"/>
                </a:solidFill>
                <a:latin typeface="微软雅黑" panose="020B0503020204020204" pitchFamily="34" charset="-122"/>
                <a:ea typeface="微软雅黑" panose="020B0503020204020204" pitchFamily="34" charset="-122"/>
              </a:rPr>
              <a:t>PK</a:t>
            </a:r>
            <a:endParaRPr lang="zh-CN" altLang="en-US" sz="7200" b="1" dirty="0">
              <a:solidFill>
                <a:schemeClr val="bg1"/>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7882011" y="690336"/>
            <a:ext cx="3910045" cy="1107996"/>
          </a:xfrm>
          <a:prstGeom prst="rect">
            <a:avLst/>
          </a:prstGeom>
          <a:noFill/>
        </p:spPr>
        <p:txBody>
          <a:bodyPr wrap="none" rtlCol="0">
            <a:spAutoFit/>
          </a:bodyPr>
          <a:lstStyle/>
          <a:p>
            <a:r>
              <a:rPr lang="en-US" altLang="zh-CN" sz="6600" b="1" dirty="0" err="1" smtClean="0">
                <a:latin typeface="微软雅黑" panose="020B0503020204020204" pitchFamily="34" charset="-122"/>
                <a:ea typeface="微软雅黑" panose="020B0503020204020204" pitchFamily="34" charset="-122"/>
              </a:rPr>
              <a:t>ConvNet</a:t>
            </a:r>
            <a:endParaRPr lang="zh-CN" altLang="en-US" sz="6600" dirty="0">
              <a:solidFill>
                <a:srgbClr val="FFC000"/>
              </a:solidFill>
              <a:latin typeface="微软雅黑 Light" panose="020B0502040204020203" pitchFamily="34" charset="-122"/>
              <a:ea typeface="微软雅黑 Light" panose="020B0502040204020203" pitchFamily="34" charset="-122"/>
            </a:endParaRPr>
          </a:p>
        </p:txBody>
      </p:sp>
      <p:sp>
        <p:nvSpPr>
          <p:cNvPr id="6" name="矩形 5"/>
          <p:cNvSpPr/>
          <p:nvPr/>
        </p:nvSpPr>
        <p:spPr>
          <a:xfrm>
            <a:off x="619470" y="2207165"/>
            <a:ext cx="5228161" cy="2442787"/>
          </a:xfrm>
          <a:prstGeom prst="rect">
            <a:avLst/>
          </a:prstGeom>
          <a:solidFill>
            <a:srgbClr val="FFF7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600" dirty="0" smtClean="0">
              <a:solidFill>
                <a:schemeClr val="tx1"/>
              </a:solidFill>
            </a:endParaRPr>
          </a:p>
          <a:p>
            <a:endParaRPr lang="en-US" sz="1600" dirty="0">
              <a:solidFill>
                <a:schemeClr val="tx1"/>
              </a:solidFill>
            </a:endParaRPr>
          </a:p>
          <a:p>
            <a:endParaRPr lang="en-US" sz="1600" dirty="0" smtClean="0">
              <a:solidFill>
                <a:schemeClr val="tx1"/>
              </a:solidFill>
            </a:endParaRPr>
          </a:p>
          <a:p>
            <a:endParaRPr lang="en-US" sz="1600" dirty="0">
              <a:solidFill>
                <a:schemeClr val="tx1"/>
              </a:solidFill>
            </a:endParaRPr>
          </a:p>
          <a:p>
            <a:r>
              <a:rPr lang="en-US" sz="1600" dirty="0" smtClean="0">
                <a:solidFill>
                  <a:schemeClr val="tx1"/>
                </a:solidFill>
              </a:rPr>
              <a:t>The </a:t>
            </a:r>
            <a:r>
              <a:rPr lang="en-US" sz="1600" dirty="0">
                <a:solidFill>
                  <a:schemeClr val="tx1"/>
                </a:solidFill>
              </a:rPr>
              <a:t>algorithm repeats a two phase cycle, propagation and weight update. When an input vector is presented to the network, it is propagated forward through the network, layer by layer, until it reaches the </a:t>
            </a:r>
            <a:r>
              <a:rPr lang="en-US" sz="1600" dirty="0" smtClean="0">
                <a:solidFill>
                  <a:schemeClr val="tx1"/>
                </a:solidFill>
              </a:rPr>
              <a:t>output</a:t>
            </a:r>
            <a:r>
              <a:rPr lang="en-US" altLang="zh-CN" sz="1600" dirty="0" smtClean="0">
                <a:solidFill>
                  <a:schemeClr val="tx1"/>
                </a:solidFill>
              </a:rPr>
              <a:t>.</a:t>
            </a:r>
          </a:p>
          <a:p>
            <a:endParaRPr lang="en-US" sz="1600" dirty="0" smtClean="0">
              <a:solidFill>
                <a:schemeClr val="tx1"/>
              </a:solidFill>
            </a:endParaRPr>
          </a:p>
          <a:p>
            <a:endParaRPr lang="en-US" sz="1600" dirty="0">
              <a:solidFill>
                <a:schemeClr val="tx1"/>
              </a:solidFill>
            </a:endParaRPr>
          </a:p>
          <a:p>
            <a:r>
              <a:rPr lang="en-US" dirty="0"/>
              <a:t> </a:t>
            </a:r>
            <a:endParaRPr lang="zh-CN" altLang="en-US" dirty="0"/>
          </a:p>
        </p:txBody>
      </p:sp>
      <p:sp>
        <p:nvSpPr>
          <p:cNvPr id="7" name="矩形 6"/>
          <p:cNvSpPr/>
          <p:nvPr/>
        </p:nvSpPr>
        <p:spPr>
          <a:xfrm>
            <a:off x="6079741" y="2217942"/>
            <a:ext cx="5271400" cy="243201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600" dirty="0" smtClean="0">
              <a:solidFill>
                <a:schemeClr val="tx1"/>
              </a:solidFill>
            </a:endParaRPr>
          </a:p>
          <a:p>
            <a:endParaRPr lang="en-US" sz="1600" dirty="0">
              <a:solidFill>
                <a:schemeClr val="tx1"/>
              </a:solidFill>
            </a:endParaRPr>
          </a:p>
          <a:p>
            <a:endParaRPr lang="en-US" sz="1600" dirty="0" smtClean="0">
              <a:solidFill>
                <a:schemeClr val="tx1"/>
              </a:solidFill>
            </a:endParaRPr>
          </a:p>
          <a:p>
            <a:endParaRPr lang="en-US" sz="1600" dirty="0">
              <a:solidFill>
                <a:schemeClr val="tx1"/>
              </a:solidFill>
            </a:endParaRPr>
          </a:p>
          <a:p>
            <a:r>
              <a:rPr lang="en-US" sz="1600" dirty="0" err="1" smtClean="0">
                <a:solidFill>
                  <a:schemeClr val="tx1"/>
                </a:solidFill>
              </a:rPr>
              <a:t>ConvNet</a:t>
            </a:r>
            <a:r>
              <a:rPr lang="en-US" sz="1600" dirty="0" smtClean="0">
                <a:solidFill>
                  <a:schemeClr val="tx1"/>
                </a:solidFill>
              </a:rPr>
              <a:t> </a:t>
            </a:r>
            <a:r>
              <a:rPr lang="en-US" sz="1600" dirty="0">
                <a:solidFill>
                  <a:schemeClr val="tx1"/>
                </a:solidFill>
              </a:rPr>
              <a:t>architectures make the explicit assumption that the inputs are images, which allows us to encode certain properties into the architecture. These then make the forward function more efficient to implement and vastly reduce the amount of parameters in the </a:t>
            </a:r>
            <a:r>
              <a:rPr lang="en-US" sz="1600" dirty="0" smtClean="0">
                <a:solidFill>
                  <a:schemeClr val="tx1"/>
                </a:solidFill>
              </a:rPr>
              <a:t>network</a:t>
            </a:r>
            <a:r>
              <a:rPr lang="en-US" altLang="zh-CN" sz="1600" dirty="0" smtClean="0"/>
              <a:t>.</a:t>
            </a:r>
          </a:p>
          <a:p>
            <a:endParaRPr lang="en-US" altLang="zh-CN" sz="1600" dirty="0"/>
          </a:p>
        </p:txBody>
      </p:sp>
      <p:sp>
        <p:nvSpPr>
          <p:cNvPr id="10" name="文本框 9"/>
          <p:cNvSpPr txBox="1"/>
          <p:nvPr/>
        </p:nvSpPr>
        <p:spPr>
          <a:xfrm>
            <a:off x="6144202" y="2558831"/>
            <a:ext cx="3205016" cy="400110"/>
          </a:xfrm>
          <a:prstGeom prst="rect">
            <a:avLst/>
          </a:prstGeom>
          <a:noFill/>
        </p:spPr>
        <p:txBody>
          <a:bodyPr wrap="square" rtlCol="0">
            <a:spAutoFit/>
          </a:bodyPr>
          <a:lstStyle/>
          <a:p>
            <a:r>
              <a:rPr lang="en-US" altLang="zh-CN" sz="2000" b="1" dirty="0" smtClean="0">
                <a:ea typeface="微软雅黑" panose="020B0503020204020204" pitchFamily="34" charset="-122"/>
              </a:rPr>
              <a:t>Convolutional</a:t>
            </a:r>
            <a:r>
              <a:rPr lang="zh-CN" altLang="en-US" sz="2000" b="1" dirty="0" smtClean="0">
                <a:ea typeface="微软雅黑" panose="020B0503020204020204" pitchFamily="34" charset="-122"/>
              </a:rPr>
              <a:t> </a:t>
            </a:r>
            <a:r>
              <a:rPr lang="en-US" altLang="zh-CN" sz="2000" b="1" dirty="0" smtClean="0">
                <a:ea typeface="微软雅黑" panose="020B0503020204020204" pitchFamily="34" charset="-122"/>
              </a:rPr>
              <a:t>Network</a:t>
            </a:r>
            <a:endParaRPr lang="zh-CN" altLang="en-US" sz="2000" dirty="0">
              <a:solidFill>
                <a:srgbClr val="FFC000"/>
              </a:solidFill>
              <a:ea typeface="微软雅黑 Light" panose="020B0502040204020203" pitchFamily="34" charset="-122"/>
            </a:endParaRPr>
          </a:p>
        </p:txBody>
      </p:sp>
      <p:sp>
        <p:nvSpPr>
          <p:cNvPr id="11" name="矩形 10"/>
          <p:cNvSpPr/>
          <p:nvPr/>
        </p:nvSpPr>
        <p:spPr>
          <a:xfrm>
            <a:off x="6164341" y="3125062"/>
            <a:ext cx="1436583" cy="50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213475" y="2550402"/>
            <a:ext cx="4559021" cy="400110"/>
          </a:xfrm>
          <a:prstGeom prst="rect">
            <a:avLst/>
          </a:prstGeom>
          <a:noFill/>
        </p:spPr>
        <p:txBody>
          <a:bodyPr wrap="square" rtlCol="0">
            <a:spAutoFit/>
          </a:bodyPr>
          <a:lstStyle/>
          <a:p>
            <a:pPr algn="r"/>
            <a:r>
              <a:rPr lang="en-US" sz="2000" b="1" dirty="0" smtClean="0"/>
              <a:t>Backpropagation</a:t>
            </a:r>
            <a:r>
              <a:rPr lang="zh-CN" altLang="en-US" sz="2000" b="1" dirty="0" smtClean="0">
                <a:ea typeface="微软雅黑" panose="020B0503020204020204" pitchFamily="34" charset="-122"/>
              </a:rPr>
              <a:t> </a:t>
            </a:r>
            <a:r>
              <a:rPr lang="en-US" altLang="zh-CN" sz="2000" b="1" dirty="0" smtClean="0">
                <a:ea typeface="微软雅黑" panose="020B0503020204020204" pitchFamily="34" charset="-122"/>
              </a:rPr>
              <a:t>Network</a:t>
            </a:r>
            <a:endParaRPr lang="zh-CN" altLang="en-US" sz="2000" b="1" dirty="0">
              <a:solidFill>
                <a:srgbClr val="FFC000"/>
              </a:solidFill>
              <a:ea typeface="微软雅黑 Light" panose="020B0502040204020203" pitchFamily="34" charset="-122"/>
            </a:endParaRPr>
          </a:p>
        </p:txBody>
      </p:sp>
      <p:sp>
        <p:nvSpPr>
          <p:cNvPr id="14" name="矩形 13"/>
          <p:cNvSpPr/>
          <p:nvPr/>
        </p:nvSpPr>
        <p:spPr>
          <a:xfrm>
            <a:off x="4437047" y="3135839"/>
            <a:ext cx="1436583" cy="508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p>
        </p:txBody>
      </p:sp>
      <p:sp>
        <p:nvSpPr>
          <p:cNvPr id="22" name="Rectangle 21"/>
          <p:cNvSpPr/>
          <p:nvPr/>
        </p:nvSpPr>
        <p:spPr>
          <a:xfrm>
            <a:off x="3334100" y="5908102"/>
            <a:ext cx="4312399" cy="369332"/>
          </a:xfrm>
          <a:prstGeom prst="rect">
            <a:avLst/>
          </a:prstGeom>
        </p:spPr>
        <p:txBody>
          <a:bodyPr wrap="none">
            <a:spAutoFit/>
          </a:bodyPr>
          <a:lstStyle/>
          <a:p>
            <a:r>
              <a:rPr lang="en-US" dirty="0" smtClean="0">
                <a:solidFill>
                  <a:srgbClr val="353535"/>
                </a:solidFill>
                <a:latin typeface="Helvetica" charset="0"/>
                <a:ea typeface="DengXian" charset="-122"/>
                <a:cs typeface="Helvetica" charset="0"/>
              </a:rPr>
              <a:t> </a:t>
            </a:r>
            <a:r>
              <a:rPr lang="en-US" dirty="0">
                <a:solidFill>
                  <a:srgbClr val="353535"/>
                </a:solidFill>
                <a:latin typeface="Helvetica" charset="0"/>
                <a:ea typeface="DengXian" charset="-122"/>
                <a:cs typeface="Helvetica" charset="0"/>
              </a:rPr>
              <a:t>classifier accuracy for ordinary training</a:t>
            </a:r>
            <a:r>
              <a:rPr lang="en-US" dirty="0"/>
              <a:t> </a:t>
            </a:r>
          </a:p>
        </p:txBody>
      </p:sp>
      <p:pic>
        <p:nvPicPr>
          <p:cNvPr id="24" name="Picture 23"/>
          <p:cNvPicPr/>
          <p:nvPr/>
        </p:nvPicPr>
        <p:blipFill>
          <a:blip r:embed="rId5"/>
          <a:stretch>
            <a:fillRect/>
          </a:stretch>
        </p:blipFill>
        <p:spPr>
          <a:xfrm>
            <a:off x="3787846" y="4717984"/>
            <a:ext cx="3225800" cy="1244600"/>
          </a:xfrm>
          <a:prstGeom prst="rect">
            <a:avLst/>
          </a:prstGeom>
        </p:spPr>
      </p:pic>
      <p:sp>
        <p:nvSpPr>
          <p:cNvPr id="25" name="Rectangle 24"/>
          <p:cNvSpPr/>
          <p:nvPr/>
        </p:nvSpPr>
        <p:spPr>
          <a:xfrm>
            <a:off x="576318" y="4794738"/>
            <a:ext cx="1973617" cy="369332"/>
          </a:xfrm>
          <a:prstGeom prst="rect">
            <a:avLst/>
          </a:prstGeom>
        </p:spPr>
        <p:txBody>
          <a:bodyPr wrap="none">
            <a:spAutoFit/>
          </a:bodyPr>
          <a:lstStyle/>
          <a:p>
            <a:r>
              <a:rPr lang="en-US" altLang="zh-CN" b="1" dirty="0" smtClean="0">
                <a:latin typeface="微软雅黑 Light" panose="020B0502040204020203" pitchFamily="34" charset="-122"/>
                <a:ea typeface="微软雅黑 Light" panose="020B0502040204020203" pitchFamily="34" charset="-122"/>
              </a:rPr>
              <a:t>MNIST</a:t>
            </a:r>
            <a:r>
              <a:rPr lang="zh-CN" altLang="en-US" b="1" dirty="0" smtClean="0">
                <a:latin typeface="微软雅黑 Light" panose="020B0502040204020203" pitchFamily="34" charset="-122"/>
                <a:ea typeface="微软雅黑 Light" panose="020B0502040204020203" pitchFamily="34" charset="-122"/>
              </a:rPr>
              <a:t> </a:t>
            </a:r>
            <a:r>
              <a:rPr lang="en-US" altLang="zh-CN" b="1" dirty="0" smtClean="0">
                <a:latin typeface="微软雅黑 Light" panose="020B0502040204020203" pitchFamily="34" charset="-122"/>
                <a:ea typeface="微软雅黑 Light" panose="020B0502040204020203" pitchFamily="34" charset="-122"/>
              </a:rPr>
              <a:t>dataset</a:t>
            </a:r>
            <a:endParaRPr lang="en-GB" altLang="zh-CN" b="1" dirty="0">
              <a:latin typeface="微软雅黑 Light" panose="020B0502040204020203" pitchFamily="34" charset="-122"/>
              <a:ea typeface="微软雅黑 Light" panose="020B0502040204020203" pitchFamily="34" charset="-122"/>
            </a:endParaRPr>
          </a:p>
        </p:txBody>
      </p:sp>
      <p:pic>
        <p:nvPicPr>
          <p:cNvPr id="9" name="Sound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48107942"/>
      </p:ext>
    </p:extLst>
  </p:cSld>
  <p:clrMapOvr>
    <a:masterClrMapping/>
  </p:clrMapOvr>
  <mc:AlternateContent xmlns:mc="http://schemas.openxmlformats.org/markup-compatibility/2006">
    <mc:Choice xmlns:p14="http://schemas.microsoft.com/office/powerpoint/2010/main" Requires="p14">
      <p:transition spd="slow" p14:dur="2000" advTm="29058"/>
    </mc:Choice>
    <mc:Fallback>
      <p:transition spd="slow" advTm="290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8"/>
          <p:cNvGrpSpPr/>
          <p:nvPr/>
        </p:nvGrpSpPr>
        <p:grpSpPr>
          <a:xfrm>
            <a:off x="885824" y="468313"/>
            <a:ext cx="10820402" cy="5708650"/>
            <a:chOff x="685799" y="760412"/>
            <a:chExt cx="10820402" cy="5708650"/>
          </a:xfrm>
        </p:grpSpPr>
        <p:pic>
          <p:nvPicPr>
            <p:cNvPr id="5" name="图片 9"/>
            <p:cNvPicPr>
              <a:picLocks noChangeAspect="1"/>
            </p:cNvPicPr>
            <p:nvPr/>
          </p:nvPicPr>
          <p:blipFill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t="11585" b="18889"/>
            <a:stretch/>
          </p:blipFill>
          <p:spPr>
            <a:xfrm>
              <a:off x="695325" y="770823"/>
              <a:ext cx="10810876" cy="5687828"/>
            </a:xfrm>
            <a:prstGeom prst="rect">
              <a:avLst/>
            </a:prstGeom>
          </p:spPr>
        </p:pic>
        <p:sp>
          <p:nvSpPr>
            <p:cNvPr id="6" name="矩形 11"/>
            <p:cNvSpPr/>
            <p:nvPr/>
          </p:nvSpPr>
          <p:spPr>
            <a:xfrm>
              <a:off x="685799" y="760412"/>
              <a:ext cx="10820402" cy="5708650"/>
            </a:xfrm>
            <a:prstGeom prst="rect">
              <a:avLst/>
            </a:prstGeom>
            <a:gradFill flip="none" rotWithShape="1">
              <a:gsLst>
                <a:gs pos="0">
                  <a:schemeClr val="bg1">
                    <a:alpha val="85000"/>
                  </a:schemeClr>
                </a:gs>
                <a:gs pos="79000">
                  <a:schemeClr val="bg1">
                    <a:lumMod val="95000"/>
                  </a:schemeClr>
                </a:gs>
                <a:gs pos="100000">
                  <a:schemeClr val="bg1">
                    <a:lumMod val="95000"/>
                  </a:schemeClr>
                </a:gs>
              </a:gsLst>
              <a:lin ang="81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193"/>
          <p:cNvSpPr txBox="1"/>
          <p:nvPr/>
        </p:nvSpPr>
        <p:spPr>
          <a:xfrm>
            <a:off x="895351" y="478724"/>
            <a:ext cx="7145867" cy="646331"/>
          </a:xfrm>
          <a:prstGeom prst="rect">
            <a:avLst/>
          </a:prstGeom>
          <a:noFill/>
        </p:spPr>
        <p:txBody>
          <a:bodyPr wrap="square" rtlCol="0">
            <a:spAutoFit/>
          </a:bodyPr>
          <a:lstStyle/>
          <a:p>
            <a:r>
              <a:rPr lang="en-US" sz="3600" dirty="0"/>
              <a:t>ADVERSARIAL EXAMPLES</a:t>
            </a:r>
          </a:p>
        </p:txBody>
      </p:sp>
      <p:sp>
        <p:nvSpPr>
          <p:cNvPr id="8" name="矩形 200"/>
          <p:cNvSpPr/>
          <p:nvPr/>
        </p:nvSpPr>
        <p:spPr>
          <a:xfrm>
            <a:off x="6351207" y="736144"/>
            <a:ext cx="5635347" cy="430887"/>
          </a:xfrm>
          <a:prstGeom prst="rect">
            <a:avLst/>
          </a:prstGeom>
        </p:spPr>
        <p:txBody>
          <a:bodyPr wrap="square">
            <a:spAutoFit/>
          </a:bodyPr>
          <a:lstStyle/>
          <a:p>
            <a:r>
              <a:rPr lang="en-US" sz="1100" dirty="0"/>
              <a:t>Take a correctly </a:t>
            </a:r>
            <a:r>
              <a:rPr lang="en-US" sz="1100" dirty="0" smtClean="0"/>
              <a:t>classified, </a:t>
            </a:r>
            <a:r>
              <a:rPr lang="en-US" sz="1100" dirty="0"/>
              <a:t>and add a tiny </a:t>
            </a:r>
            <a:r>
              <a:rPr lang="en-US" sz="1100" dirty="0" smtClean="0"/>
              <a:t>distortion </a:t>
            </a:r>
            <a:r>
              <a:rPr lang="en-US" sz="1100" dirty="0"/>
              <a:t>to fool the </a:t>
            </a:r>
            <a:r>
              <a:rPr lang="en-US" altLang="zh-CN" sz="1100" dirty="0" smtClean="0"/>
              <a:t>neural</a:t>
            </a:r>
            <a:r>
              <a:rPr lang="zh-CN" altLang="en-US" sz="1100" dirty="0" smtClean="0"/>
              <a:t> </a:t>
            </a:r>
            <a:r>
              <a:rPr lang="en-US" altLang="zh-CN" sz="1100" dirty="0" smtClean="0"/>
              <a:t>n</a:t>
            </a:r>
            <a:r>
              <a:rPr lang="en-US" sz="1100" dirty="0" smtClean="0"/>
              <a:t>et</a:t>
            </a:r>
            <a:r>
              <a:rPr lang="en-US" altLang="zh-CN" sz="1100" dirty="0" smtClean="0"/>
              <a:t>work</a:t>
            </a:r>
            <a:r>
              <a:rPr lang="en-US" sz="1100" dirty="0" smtClean="0"/>
              <a:t> </a:t>
            </a:r>
            <a:r>
              <a:rPr lang="en-US" sz="1100" dirty="0"/>
              <a:t>with the resulting </a:t>
            </a:r>
            <a:r>
              <a:rPr lang="en-US" sz="1100" dirty="0" smtClean="0"/>
              <a:t>image.</a:t>
            </a:r>
            <a:endParaRPr lang="en-GB" altLang="zh-CN" sz="1100" dirty="0">
              <a:latin typeface="华文细黑" panose="02010600040101010101" pitchFamily="2" charset="-122"/>
              <a:ea typeface="华文细黑" panose="02010600040101010101" pitchFamily="2" charset="-122"/>
            </a:endParaRPr>
          </a:p>
        </p:txBody>
      </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0111" y="1498311"/>
            <a:ext cx="7213600" cy="2806700"/>
          </a:xfrm>
          <a:prstGeom prst="rect">
            <a:avLst/>
          </a:prstGeom>
        </p:spPr>
      </p:pic>
      <p:sp>
        <p:nvSpPr>
          <p:cNvPr id="10" name="Rectangle 9"/>
          <p:cNvSpPr/>
          <p:nvPr/>
        </p:nvSpPr>
        <p:spPr>
          <a:xfrm>
            <a:off x="895349" y="4432715"/>
            <a:ext cx="9753600" cy="1200329"/>
          </a:xfrm>
          <a:prstGeom prst="rect">
            <a:avLst/>
          </a:prstGeom>
        </p:spPr>
        <p:txBody>
          <a:bodyPr wrap="square">
            <a:spAutoFit/>
          </a:bodyPr>
          <a:lstStyle/>
          <a:p>
            <a:r>
              <a:rPr lang="en-US" altLang="zh-CN" b="1" dirty="0" smtClean="0"/>
              <a:t>what</a:t>
            </a:r>
            <a:r>
              <a:rPr lang="zh-CN" altLang="en-US" b="1" dirty="0" smtClean="0"/>
              <a:t> </a:t>
            </a:r>
            <a:r>
              <a:rPr lang="en-US" altLang="zh-CN" b="1" dirty="0" smtClean="0"/>
              <a:t>is</a:t>
            </a:r>
            <a:r>
              <a:rPr lang="zh-CN" altLang="en-US" b="1" dirty="0" smtClean="0"/>
              <a:t> </a:t>
            </a:r>
            <a:r>
              <a:rPr lang="en-US" altLang="zh-CN" b="1" dirty="0" smtClean="0"/>
              <a:t>adversarial</a:t>
            </a:r>
            <a:r>
              <a:rPr lang="zh-CN" altLang="en-US" b="1" dirty="0" smtClean="0"/>
              <a:t> </a:t>
            </a:r>
            <a:r>
              <a:rPr lang="en-US" altLang="zh-CN" b="1" dirty="0" smtClean="0"/>
              <a:t>examples?</a:t>
            </a:r>
            <a:r>
              <a:rPr lang="zh-CN" altLang="en-US" b="1" dirty="0" smtClean="0"/>
              <a:t> </a:t>
            </a:r>
            <a:endParaRPr lang="en-US" altLang="zh-CN" b="1" dirty="0" smtClean="0"/>
          </a:p>
          <a:p>
            <a:pPr marL="285750" indent="-285750">
              <a:buFont typeface="Arial" charset="0"/>
              <a:buChar char="•"/>
            </a:pPr>
            <a:r>
              <a:rPr lang="en-US" altLang="zh-CN" dirty="0"/>
              <a:t>I</a:t>
            </a:r>
            <a:r>
              <a:rPr lang="en-US" dirty="0" smtClean="0"/>
              <a:t>nputs </a:t>
            </a:r>
            <a:r>
              <a:rPr lang="en-US" dirty="0"/>
              <a:t>formed by applying small but intentionally </a:t>
            </a:r>
            <a:r>
              <a:rPr lang="en-US" dirty="0" smtClean="0"/>
              <a:t>worst</a:t>
            </a:r>
            <a:r>
              <a:rPr lang="en-US" altLang="zh-CN" dirty="0"/>
              <a:t>-</a:t>
            </a:r>
            <a:r>
              <a:rPr lang="en-US" dirty="0" smtClean="0"/>
              <a:t>case </a:t>
            </a:r>
            <a:r>
              <a:rPr lang="en-US" dirty="0"/>
              <a:t>perturbations to examples from the dataset, such that the perturbed input results in the model outputting an incorrect answer with high </a:t>
            </a:r>
            <a:r>
              <a:rPr lang="en-US" dirty="0" smtClean="0"/>
              <a:t>confidence</a:t>
            </a:r>
            <a:r>
              <a:rPr lang="en-US" altLang="zh-CN" dirty="0" smtClean="0"/>
              <a:t>.</a:t>
            </a:r>
            <a:endParaRPr lang="en-US" dirty="0"/>
          </a:p>
        </p:txBody>
      </p:sp>
      <p:pic>
        <p:nvPicPr>
          <p:cNvPr id="3" name="Recorded Sound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015664" y="5631994"/>
            <a:ext cx="812800" cy="812800"/>
          </a:xfrm>
          <a:prstGeom prst="rect">
            <a:avLst/>
          </a:prstGeom>
        </p:spPr>
      </p:pic>
    </p:spTree>
    <p:extLst>
      <p:ext uri="{BB962C8B-B14F-4D97-AF65-F5344CB8AC3E}">
        <p14:creationId xmlns:p14="http://schemas.microsoft.com/office/powerpoint/2010/main" val="1385925521"/>
      </p:ext>
    </p:extLst>
  </p:cSld>
  <p:clrMapOvr>
    <a:masterClrMapping/>
  </p:clrMapOvr>
  <mc:AlternateContent xmlns:mc="http://schemas.openxmlformats.org/markup-compatibility/2006">
    <mc:Choice xmlns:p14="http://schemas.microsoft.com/office/powerpoint/2010/main" Requires="p14">
      <p:transition spd="slow" p14:dur="2000" advTm="25837"/>
    </mc:Choice>
    <mc:Fallback>
      <p:transition spd="slow" advTm="25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37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408311" y="467029"/>
            <a:ext cx="11110915" cy="6013804"/>
            <a:chOff x="685799" y="760412"/>
            <a:chExt cx="10820402" cy="5708650"/>
          </a:xfrm>
        </p:grpSpPr>
        <p:pic>
          <p:nvPicPr>
            <p:cNvPr id="10" name="图片 9"/>
            <p:cNvPicPr>
              <a:picLocks noChangeAspect="1"/>
            </p:cNvPicPr>
            <p:nvPr/>
          </p:nvPicPr>
          <p:blipFill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t="11585" b="18889"/>
            <a:stretch/>
          </p:blipFill>
          <p:spPr>
            <a:xfrm>
              <a:off x="695325" y="770823"/>
              <a:ext cx="10810876" cy="5687828"/>
            </a:xfrm>
            <a:prstGeom prst="rect">
              <a:avLst/>
            </a:prstGeom>
          </p:spPr>
        </p:pic>
        <p:sp>
          <p:nvSpPr>
            <p:cNvPr id="12" name="矩形 11"/>
            <p:cNvSpPr/>
            <p:nvPr/>
          </p:nvSpPr>
          <p:spPr>
            <a:xfrm>
              <a:off x="685799" y="760412"/>
              <a:ext cx="10820402" cy="5708650"/>
            </a:xfrm>
            <a:prstGeom prst="rect">
              <a:avLst/>
            </a:prstGeom>
            <a:gradFill flip="none" rotWithShape="1">
              <a:gsLst>
                <a:gs pos="0">
                  <a:schemeClr val="bg1">
                    <a:alpha val="85000"/>
                  </a:schemeClr>
                </a:gs>
                <a:gs pos="79000">
                  <a:schemeClr val="bg1">
                    <a:lumMod val="95000"/>
                  </a:schemeClr>
                </a:gs>
                <a:gs pos="100000">
                  <a:schemeClr val="bg1">
                    <a:lumMod val="95000"/>
                  </a:schemeClr>
                </a:gs>
              </a:gsLst>
              <a:lin ang="81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文本框 1"/>
          <p:cNvSpPr txBox="1"/>
          <p:nvPr/>
        </p:nvSpPr>
        <p:spPr>
          <a:xfrm>
            <a:off x="459021" y="540942"/>
            <a:ext cx="3044200" cy="707886"/>
          </a:xfrm>
          <a:prstGeom prst="rect">
            <a:avLst/>
          </a:prstGeom>
          <a:noFill/>
        </p:spPr>
        <p:txBody>
          <a:bodyPr vert="horz" wrap="square" rtlCol="0">
            <a:spAutoFit/>
          </a:bodyPr>
          <a:lstStyle/>
          <a:p>
            <a:r>
              <a:rPr lang="en-US" altLang="zh-CN" sz="2000" b="1" dirty="0" smtClean="0">
                <a:solidFill>
                  <a:srgbClr val="FFC000"/>
                </a:solidFill>
                <a:latin typeface="Calibri" charset="0"/>
                <a:ea typeface="Calibri" charset="0"/>
                <a:cs typeface="Calibri" charset="0"/>
              </a:rPr>
              <a:t>Adding</a:t>
            </a:r>
            <a:r>
              <a:rPr lang="zh-CN" altLang="en-US" sz="2000" b="1" dirty="0" smtClean="0">
                <a:solidFill>
                  <a:srgbClr val="FFC000"/>
                </a:solidFill>
                <a:latin typeface="Calibri" charset="0"/>
                <a:ea typeface="Calibri" charset="0"/>
                <a:cs typeface="Calibri" charset="0"/>
              </a:rPr>
              <a:t> </a:t>
            </a:r>
            <a:r>
              <a:rPr lang="en-US" altLang="zh-CN" sz="2000" b="1" dirty="0" smtClean="0">
                <a:solidFill>
                  <a:srgbClr val="FFC000"/>
                </a:solidFill>
                <a:latin typeface="Calibri" charset="0"/>
                <a:ea typeface="Calibri" charset="0"/>
                <a:cs typeface="Calibri" charset="0"/>
              </a:rPr>
              <a:t>Gaussian</a:t>
            </a:r>
            <a:r>
              <a:rPr lang="zh-CN" altLang="en-US" sz="2000" b="1" dirty="0" smtClean="0">
                <a:solidFill>
                  <a:srgbClr val="FFC000"/>
                </a:solidFill>
                <a:latin typeface="Calibri" charset="0"/>
                <a:ea typeface="Calibri" charset="0"/>
                <a:cs typeface="Calibri" charset="0"/>
              </a:rPr>
              <a:t> </a:t>
            </a:r>
            <a:r>
              <a:rPr lang="en-US" altLang="zh-CN" sz="2000" b="1" dirty="0" smtClean="0">
                <a:solidFill>
                  <a:srgbClr val="FFC000"/>
                </a:solidFill>
                <a:latin typeface="Calibri" charset="0"/>
                <a:ea typeface="Calibri" charset="0"/>
                <a:cs typeface="Calibri" charset="0"/>
              </a:rPr>
              <a:t>noise</a:t>
            </a:r>
            <a:r>
              <a:rPr lang="zh-CN" altLang="en-US" sz="2000" b="1" dirty="0" smtClean="0">
                <a:solidFill>
                  <a:srgbClr val="FFC000"/>
                </a:solidFill>
                <a:latin typeface="Calibri" charset="0"/>
                <a:ea typeface="Calibri" charset="0"/>
                <a:cs typeface="Calibri" charset="0"/>
              </a:rPr>
              <a:t> </a:t>
            </a:r>
            <a:r>
              <a:rPr lang="en-US" altLang="zh-CN" sz="2000" b="1" dirty="0" smtClean="0">
                <a:solidFill>
                  <a:srgbClr val="FFC000"/>
                </a:solidFill>
                <a:latin typeface="Calibri" charset="0"/>
                <a:ea typeface="Calibri" charset="0"/>
                <a:cs typeface="Calibri" charset="0"/>
              </a:rPr>
              <a:t>to</a:t>
            </a:r>
            <a:r>
              <a:rPr lang="zh-CN" altLang="en-US" sz="2000" b="1" dirty="0">
                <a:solidFill>
                  <a:srgbClr val="FFC000"/>
                </a:solidFill>
                <a:latin typeface="Calibri" charset="0"/>
                <a:ea typeface="Calibri" charset="0"/>
                <a:cs typeface="Calibri" charset="0"/>
              </a:rPr>
              <a:t> </a:t>
            </a:r>
            <a:r>
              <a:rPr lang="en-US" altLang="zh-CN" sz="2000" b="1" dirty="0" smtClean="0">
                <a:solidFill>
                  <a:srgbClr val="FFC000"/>
                </a:solidFill>
                <a:latin typeface="Calibri" charset="0"/>
                <a:ea typeface="Calibri" charset="0"/>
                <a:cs typeface="Calibri" charset="0"/>
              </a:rPr>
              <a:t>the</a:t>
            </a:r>
            <a:r>
              <a:rPr lang="zh-CN" altLang="en-US" sz="2000" b="1" dirty="0" smtClean="0">
                <a:solidFill>
                  <a:srgbClr val="FFC000"/>
                </a:solidFill>
                <a:latin typeface="Calibri" charset="0"/>
                <a:ea typeface="Calibri" charset="0"/>
                <a:cs typeface="Calibri" charset="0"/>
              </a:rPr>
              <a:t> </a:t>
            </a:r>
            <a:r>
              <a:rPr lang="en-US" altLang="zh-CN" sz="2000" b="1" dirty="0" smtClean="0">
                <a:solidFill>
                  <a:srgbClr val="FFC000"/>
                </a:solidFill>
                <a:latin typeface="Calibri" charset="0"/>
                <a:ea typeface="Calibri" charset="0"/>
                <a:cs typeface="Calibri" charset="0"/>
              </a:rPr>
              <a:t>original</a:t>
            </a:r>
            <a:r>
              <a:rPr lang="zh-CN" altLang="en-US" sz="2000" b="1" dirty="0" smtClean="0">
                <a:solidFill>
                  <a:srgbClr val="FFC000"/>
                </a:solidFill>
                <a:latin typeface="Calibri" charset="0"/>
                <a:ea typeface="Calibri" charset="0"/>
                <a:cs typeface="Calibri" charset="0"/>
              </a:rPr>
              <a:t> </a:t>
            </a:r>
            <a:r>
              <a:rPr lang="en-US" altLang="zh-CN" sz="2000" b="1" dirty="0" smtClean="0">
                <a:solidFill>
                  <a:srgbClr val="FFC000"/>
                </a:solidFill>
                <a:latin typeface="Calibri" charset="0"/>
                <a:ea typeface="Calibri" charset="0"/>
                <a:cs typeface="Calibri" charset="0"/>
              </a:rPr>
              <a:t>image</a:t>
            </a:r>
            <a:r>
              <a:rPr lang="zh-CN" altLang="en-US" sz="2000" b="1" dirty="0" smtClean="0">
                <a:solidFill>
                  <a:srgbClr val="FFC000"/>
                </a:solidFill>
                <a:latin typeface="Calibri" charset="0"/>
                <a:ea typeface="Calibri" charset="0"/>
                <a:cs typeface="Calibri" charset="0"/>
              </a:rPr>
              <a:t> </a:t>
            </a:r>
            <a:endParaRPr lang="zh-CN" altLang="en-US" sz="2000" b="1" dirty="0">
              <a:solidFill>
                <a:srgbClr val="FFC000"/>
              </a:solidFill>
              <a:latin typeface="Calibri" charset="0"/>
              <a:ea typeface="Calibri" charset="0"/>
              <a:cs typeface="Calibri" charset="0"/>
            </a:endParaRPr>
          </a:p>
        </p:txBody>
      </p:sp>
      <mc:AlternateContent xmlns:mc="http://schemas.openxmlformats.org/markup-compatibility/2006" xmlns:a14="http://schemas.microsoft.com/office/drawing/2010/main">
        <mc:Choice Requires="a14">
          <p:sp>
            <p:nvSpPr>
              <p:cNvPr id="4" name="矩形 3"/>
              <p:cNvSpPr/>
              <p:nvPr/>
            </p:nvSpPr>
            <p:spPr>
              <a:xfrm>
                <a:off x="459020" y="1365662"/>
                <a:ext cx="3222331" cy="4216539"/>
              </a:xfrm>
              <a:prstGeom prst="rect">
                <a:avLst/>
              </a:prstGeom>
            </p:spPr>
            <p:txBody>
              <a:bodyPr wrap="square">
                <a:spAutoFit/>
              </a:bodyPr>
              <a:lstStyle/>
              <a:p>
                <a:r>
                  <a:rPr lang="en-US" altLang="zh-CN" dirty="0" smtClean="0">
                    <a:ea typeface="华文细黑" panose="02010600040101010101" pitchFamily="2" charset="-122"/>
                  </a:rPr>
                  <a:t>The</a:t>
                </a:r>
                <a:r>
                  <a:rPr lang="zh-CN" altLang="en-US" dirty="0" smtClean="0">
                    <a:ea typeface="华文细黑" panose="02010600040101010101" pitchFamily="2" charset="-122"/>
                  </a:rPr>
                  <a:t> </a:t>
                </a:r>
                <a:r>
                  <a:rPr lang="en-US" altLang="zh-CN" dirty="0" smtClean="0">
                    <a:ea typeface="华文细黑" panose="02010600040101010101" pitchFamily="2" charset="-122"/>
                  </a:rPr>
                  <a:t>probability</a:t>
                </a:r>
                <a:r>
                  <a:rPr lang="zh-CN" altLang="en-US" dirty="0" smtClean="0">
                    <a:ea typeface="华文细黑" panose="02010600040101010101" pitchFamily="2" charset="-122"/>
                  </a:rPr>
                  <a:t> </a:t>
                </a:r>
                <a:r>
                  <a:rPr lang="en-US" altLang="zh-CN" dirty="0" smtClean="0">
                    <a:ea typeface="华文细黑" panose="02010600040101010101" pitchFamily="2" charset="-122"/>
                  </a:rPr>
                  <a:t>density</a:t>
                </a:r>
                <a:r>
                  <a:rPr lang="zh-CN" altLang="en-US" dirty="0" smtClean="0">
                    <a:ea typeface="华文细黑" panose="02010600040101010101" pitchFamily="2" charset="-122"/>
                  </a:rPr>
                  <a:t> </a:t>
                </a:r>
                <a:r>
                  <a:rPr lang="en-US" altLang="zh-CN" dirty="0" smtClean="0">
                    <a:ea typeface="华文细黑" panose="02010600040101010101" pitchFamily="2" charset="-122"/>
                  </a:rPr>
                  <a:t>function</a:t>
                </a:r>
                <a:r>
                  <a:rPr lang="zh-CN" altLang="en-US" dirty="0">
                    <a:ea typeface="华文细黑" panose="02010600040101010101" pitchFamily="2" charset="-122"/>
                  </a:rPr>
                  <a:t> </a:t>
                </a:r>
                <a:r>
                  <a:rPr lang="en-US" altLang="zh-CN" dirty="0" smtClean="0">
                    <a:ea typeface="华文细黑" panose="02010600040101010101" pitchFamily="2" charset="-122"/>
                  </a:rPr>
                  <a:t>p</a:t>
                </a:r>
                <a:r>
                  <a:rPr lang="zh-CN" altLang="en-US" dirty="0" smtClean="0">
                    <a:ea typeface="华文细黑" panose="02010600040101010101" pitchFamily="2" charset="-122"/>
                  </a:rPr>
                  <a:t> </a:t>
                </a:r>
                <a:r>
                  <a:rPr lang="en-US" altLang="zh-CN" dirty="0" smtClean="0">
                    <a:ea typeface="华文细黑" panose="02010600040101010101" pitchFamily="2" charset="-122"/>
                  </a:rPr>
                  <a:t>of</a:t>
                </a:r>
                <a:r>
                  <a:rPr lang="zh-CN" altLang="en-US" dirty="0" smtClean="0">
                    <a:ea typeface="华文细黑" panose="02010600040101010101" pitchFamily="2" charset="-122"/>
                  </a:rPr>
                  <a:t> </a:t>
                </a:r>
                <a:r>
                  <a:rPr lang="en-US" dirty="0"/>
                  <a:t>a Gaussian random variable</a:t>
                </a:r>
                <a:r>
                  <a:rPr lang="zh-CN" altLang="en-US" dirty="0" smtClean="0">
                    <a:ea typeface="华文细黑" panose="02010600040101010101" pitchFamily="2" charset="-122"/>
                  </a:rPr>
                  <a:t> </a:t>
                </a:r>
                <a:r>
                  <a:rPr lang="en-US" altLang="zh-CN" dirty="0" smtClean="0">
                    <a:ea typeface="华文细黑" panose="02010600040101010101" pitchFamily="2" charset="-122"/>
                  </a:rPr>
                  <a:t>z</a:t>
                </a:r>
                <a:r>
                  <a:rPr lang="zh-CN" altLang="en-US" dirty="0" smtClean="0">
                    <a:ea typeface="华文细黑" panose="02010600040101010101" pitchFamily="2" charset="-122"/>
                  </a:rPr>
                  <a:t> </a:t>
                </a:r>
                <a:r>
                  <a:rPr lang="en-US" altLang="zh-CN" dirty="0" smtClean="0">
                    <a:ea typeface="华文细黑" panose="02010600040101010101" pitchFamily="2" charset="-122"/>
                  </a:rPr>
                  <a:t>is</a:t>
                </a:r>
                <a:r>
                  <a:rPr lang="zh-CN" altLang="en-US" dirty="0" smtClean="0">
                    <a:ea typeface="华文细黑" panose="02010600040101010101" pitchFamily="2" charset="-122"/>
                  </a:rPr>
                  <a:t> </a:t>
                </a:r>
                <a:r>
                  <a:rPr lang="en-US" altLang="zh-CN" dirty="0" smtClean="0">
                    <a:ea typeface="华文细黑" panose="02010600040101010101" pitchFamily="2" charset="-122"/>
                  </a:rPr>
                  <a:t>given</a:t>
                </a:r>
                <a:r>
                  <a:rPr lang="zh-CN" altLang="en-US" dirty="0" smtClean="0">
                    <a:ea typeface="华文细黑" panose="02010600040101010101" pitchFamily="2" charset="-122"/>
                  </a:rPr>
                  <a:t> </a:t>
                </a:r>
                <a:r>
                  <a:rPr lang="en-US" altLang="zh-CN" dirty="0" smtClean="0">
                    <a:ea typeface="华文细黑" panose="02010600040101010101" pitchFamily="2" charset="-122"/>
                  </a:rPr>
                  <a:t>by:</a:t>
                </a:r>
              </a:p>
              <a:p>
                <a:endParaRPr lang="en-US" altLang="zh-CN" sz="1400" dirty="0">
                  <a:ea typeface="华文细黑" panose="02010600040101010101" pitchFamily="2" charset="-122"/>
                </a:endParaRPr>
              </a:p>
              <a:p>
                <a:endParaRPr lang="en-US" altLang="zh-CN" sz="1400" dirty="0" smtClean="0">
                  <a:ea typeface="华文细黑" panose="02010600040101010101" pitchFamily="2" charset="-122"/>
                </a:endParaRPr>
              </a:p>
              <a:p>
                <a:endParaRPr lang="en-US" altLang="zh-CN" sz="1400" dirty="0">
                  <a:ea typeface="华文细黑" panose="02010600040101010101" pitchFamily="2" charset="-122"/>
                </a:endParaRPr>
              </a:p>
              <a:p>
                <a:endParaRPr lang="en-US" altLang="zh-CN" sz="1400" dirty="0" smtClean="0">
                  <a:ea typeface="华文细黑" panose="02010600040101010101" pitchFamily="2" charset="-122"/>
                </a:endParaRPr>
              </a:p>
              <a:p>
                <a:endParaRPr lang="en-US" altLang="zh-CN" sz="1400" dirty="0">
                  <a:ea typeface="华文细黑" panose="02010600040101010101" pitchFamily="2" charset="-122"/>
                </a:endParaRPr>
              </a:p>
              <a:p>
                <a:r>
                  <a:rPr lang="en-US" altLang="zh-CN" dirty="0" smtClean="0">
                    <a:ea typeface="华文细黑" panose="02010600040101010101" pitchFamily="2" charset="-122"/>
                  </a:rPr>
                  <a:t>where</a:t>
                </a:r>
                <a:r>
                  <a:rPr lang="zh-CN" altLang="en-US" dirty="0" smtClean="0">
                    <a:ea typeface="华文细黑" panose="02010600040101010101" pitchFamily="2" charset="-122"/>
                  </a:rPr>
                  <a:t> </a:t>
                </a:r>
                <a:r>
                  <a:rPr lang="en-US" altLang="zh-CN" dirty="0" smtClean="0">
                    <a:ea typeface="华文细黑" panose="02010600040101010101" pitchFamily="2" charset="-122"/>
                  </a:rPr>
                  <a:t>z</a:t>
                </a:r>
                <a:r>
                  <a:rPr lang="zh-CN" altLang="en-US" dirty="0" smtClean="0">
                    <a:ea typeface="华文细黑" panose="02010600040101010101" pitchFamily="2" charset="-122"/>
                  </a:rPr>
                  <a:t> </a:t>
                </a:r>
                <a:r>
                  <a:rPr lang="en-US" dirty="0"/>
                  <a:t>represents the grey level</a:t>
                </a:r>
                <a:r>
                  <a:rPr lang="en-US" dirty="0" smtClean="0"/>
                  <a:t>,</a:t>
                </a:r>
                <a:r>
                  <a:rPr lang="zh-CN" altLang="en-US" dirty="0" smtClean="0"/>
                  <a:t> </a:t>
                </a:r>
                <a14:m>
                  <m:oMath xmlns:m="http://schemas.openxmlformats.org/officeDocument/2006/math">
                    <m:r>
                      <a:rPr lang="zh-CN" altLang="en-US" i="1" smtClean="0">
                        <a:latin typeface="Cambria Math" charset="0"/>
                        <a:ea typeface="Cambria Math" charset="0"/>
                        <a:cs typeface="Cambria Math" charset="0"/>
                      </a:rPr>
                      <m:t>𝜇</m:t>
                    </m:r>
                  </m:oMath>
                </a14:m>
                <a:r>
                  <a:rPr lang="zh-CN" altLang="en-US" dirty="0" smtClean="0">
                    <a:ea typeface="华文细黑" panose="02010600040101010101" pitchFamily="2" charset="-122"/>
                  </a:rPr>
                  <a:t> </a:t>
                </a:r>
                <a:r>
                  <a:rPr lang="en-US" altLang="zh-CN" dirty="0" smtClean="0">
                    <a:ea typeface="华文细黑" panose="02010600040101010101" pitchFamily="2" charset="-122"/>
                  </a:rPr>
                  <a:t>is</a:t>
                </a:r>
                <a:r>
                  <a:rPr lang="zh-CN" altLang="en-US" dirty="0" smtClean="0">
                    <a:ea typeface="华文细黑" panose="02010600040101010101" pitchFamily="2" charset="-122"/>
                  </a:rPr>
                  <a:t> </a:t>
                </a:r>
                <a:r>
                  <a:rPr lang="en-US" altLang="zh-CN" dirty="0" smtClean="0">
                    <a:ea typeface="华文细黑" panose="02010600040101010101" pitchFamily="2" charset="-122"/>
                  </a:rPr>
                  <a:t>the</a:t>
                </a:r>
                <a:r>
                  <a:rPr lang="zh-CN" altLang="en-US" dirty="0" smtClean="0">
                    <a:ea typeface="华文细黑" panose="02010600040101010101" pitchFamily="2" charset="-122"/>
                  </a:rPr>
                  <a:t> </a:t>
                </a:r>
                <a:r>
                  <a:rPr lang="en-US" altLang="zh-CN" dirty="0" smtClean="0">
                    <a:ea typeface="华文细黑" panose="02010600040101010101" pitchFamily="2" charset="-122"/>
                  </a:rPr>
                  <a:t>mean</a:t>
                </a:r>
                <a:r>
                  <a:rPr lang="zh-CN" altLang="en-US" dirty="0" smtClean="0">
                    <a:ea typeface="华文细黑" panose="02010600040101010101" pitchFamily="2" charset="-122"/>
                  </a:rPr>
                  <a:t> </a:t>
                </a:r>
                <a:r>
                  <a:rPr lang="en-US" dirty="0" smtClean="0"/>
                  <a:t>value</a:t>
                </a:r>
                <a:r>
                  <a:rPr lang="zh-CN" altLang="en-US" dirty="0"/>
                  <a:t> </a:t>
                </a:r>
                <a:r>
                  <a:rPr lang="en-US" altLang="zh-CN" dirty="0" smtClean="0"/>
                  <a:t>and</a:t>
                </a:r>
                <a:r>
                  <a:rPr lang="zh-CN" altLang="en-US" dirty="0" smtClean="0"/>
                  <a:t> </a:t>
                </a:r>
                <a14:m>
                  <m:oMath xmlns:m="http://schemas.openxmlformats.org/officeDocument/2006/math">
                    <m:r>
                      <a:rPr lang="zh-CN" altLang="en-US" i="1" smtClean="0">
                        <a:latin typeface="Cambria Math" charset="0"/>
                        <a:ea typeface="Cambria Math" charset="0"/>
                        <a:cs typeface="Cambria Math" charset="0"/>
                      </a:rPr>
                      <m:t>𝜎</m:t>
                    </m:r>
                    <m:r>
                      <a:rPr lang="zh-CN" altLang="en-US" b="0" i="1" smtClean="0">
                        <a:latin typeface="Cambria Math" charset="0"/>
                        <a:ea typeface="Cambria Math" charset="0"/>
                        <a:cs typeface="Cambria Math" charset="0"/>
                      </a:rPr>
                      <m:t> </m:t>
                    </m:r>
                  </m:oMath>
                </a14:m>
                <a:r>
                  <a:rPr lang="en-US" altLang="zh-CN" dirty="0" smtClean="0">
                    <a:ea typeface="华文细黑" panose="02010600040101010101" pitchFamily="2" charset="-122"/>
                  </a:rPr>
                  <a:t>is</a:t>
                </a:r>
                <a:r>
                  <a:rPr lang="zh-CN" altLang="en-US" dirty="0" smtClean="0">
                    <a:ea typeface="华文细黑" panose="02010600040101010101" pitchFamily="2" charset="-122"/>
                  </a:rPr>
                  <a:t> </a:t>
                </a:r>
                <a:r>
                  <a:rPr lang="en-US" altLang="zh-CN" dirty="0" smtClean="0">
                    <a:ea typeface="华文细黑" panose="02010600040101010101" pitchFamily="2" charset="-122"/>
                  </a:rPr>
                  <a:t>the</a:t>
                </a:r>
                <a:r>
                  <a:rPr lang="zh-CN" altLang="en-US" dirty="0" smtClean="0">
                    <a:ea typeface="华文细黑" panose="02010600040101010101" pitchFamily="2" charset="-122"/>
                  </a:rPr>
                  <a:t> </a:t>
                </a:r>
                <a:r>
                  <a:rPr lang="en-US" altLang="zh-CN" dirty="0" smtClean="0">
                    <a:ea typeface="华文细黑" panose="02010600040101010101" pitchFamily="2" charset="-122"/>
                  </a:rPr>
                  <a:t>standard</a:t>
                </a:r>
                <a:r>
                  <a:rPr lang="zh-CN" altLang="en-US" dirty="0" smtClean="0">
                    <a:ea typeface="华文细黑" panose="02010600040101010101" pitchFamily="2" charset="-122"/>
                  </a:rPr>
                  <a:t> </a:t>
                </a:r>
                <a:r>
                  <a:rPr lang="en-US" altLang="zh-CN" dirty="0" smtClean="0">
                    <a:ea typeface="华文细黑" panose="02010600040101010101" pitchFamily="2" charset="-122"/>
                  </a:rPr>
                  <a:t>deviation.</a:t>
                </a:r>
              </a:p>
              <a:p>
                <a:endParaRPr lang="en-US" altLang="zh-CN" dirty="0" smtClean="0">
                  <a:ea typeface="华文细黑" panose="02010600040101010101" pitchFamily="2" charset="-122"/>
                </a:endParaRPr>
              </a:p>
              <a:p>
                <a:r>
                  <a:rPr lang="en-US" altLang="zh-CN" dirty="0" smtClean="0">
                    <a:ea typeface="华文细黑" panose="02010600040101010101" pitchFamily="2" charset="-122"/>
                  </a:rPr>
                  <a:t>We</a:t>
                </a:r>
                <a:r>
                  <a:rPr lang="zh-CN" altLang="en-US" dirty="0" smtClean="0">
                    <a:ea typeface="华文细黑" panose="02010600040101010101" pitchFamily="2" charset="-122"/>
                  </a:rPr>
                  <a:t> </a:t>
                </a:r>
                <a:r>
                  <a:rPr lang="en-US" altLang="zh-CN" dirty="0" smtClean="0">
                    <a:ea typeface="华文细黑" panose="02010600040101010101" pitchFamily="2" charset="-122"/>
                  </a:rPr>
                  <a:t>added</a:t>
                </a:r>
                <a:r>
                  <a:rPr lang="zh-CN" altLang="en-US" dirty="0" smtClean="0">
                    <a:ea typeface="华文细黑" panose="02010600040101010101" pitchFamily="2" charset="-122"/>
                  </a:rPr>
                  <a:t> </a:t>
                </a:r>
                <a:r>
                  <a:rPr lang="en-US" altLang="zh-CN" dirty="0" smtClean="0">
                    <a:ea typeface="华文细黑" panose="02010600040101010101" pitchFamily="2" charset="-122"/>
                  </a:rPr>
                  <a:t>such</a:t>
                </a:r>
                <a:r>
                  <a:rPr lang="zh-CN" altLang="en-US" dirty="0" smtClean="0">
                    <a:ea typeface="华文细黑" panose="02010600040101010101" pitchFamily="2" charset="-122"/>
                  </a:rPr>
                  <a:t> </a:t>
                </a:r>
                <a:r>
                  <a:rPr lang="en-US" altLang="zh-CN" dirty="0" smtClean="0">
                    <a:ea typeface="华文细黑" panose="02010600040101010101" pitchFamily="2" charset="-122"/>
                  </a:rPr>
                  <a:t>noises</a:t>
                </a:r>
                <a:r>
                  <a:rPr lang="zh-CN" altLang="en-US" dirty="0" smtClean="0">
                    <a:ea typeface="华文细黑" panose="02010600040101010101" pitchFamily="2" charset="-122"/>
                  </a:rPr>
                  <a:t> </a:t>
                </a:r>
                <a:r>
                  <a:rPr lang="en-US" altLang="zh-CN" dirty="0" smtClean="0">
                    <a:ea typeface="华文细黑" panose="02010600040101010101" pitchFamily="2" charset="-122"/>
                  </a:rPr>
                  <a:t>into</a:t>
                </a:r>
                <a:r>
                  <a:rPr lang="zh-CN" altLang="en-US" dirty="0" smtClean="0">
                    <a:ea typeface="华文细黑" panose="02010600040101010101" pitchFamily="2" charset="-122"/>
                  </a:rPr>
                  <a:t> </a:t>
                </a:r>
                <a:r>
                  <a:rPr lang="en-US" altLang="zh-CN" dirty="0" smtClean="0">
                    <a:ea typeface="华文细黑" panose="02010600040101010101" pitchFamily="2" charset="-122"/>
                  </a:rPr>
                  <a:t>the</a:t>
                </a:r>
                <a:r>
                  <a:rPr lang="zh-CN" altLang="en-US" dirty="0">
                    <a:ea typeface="华文细黑" panose="02010600040101010101" pitchFamily="2" charset="-122"/>
                  </a:rPr>
                  <a:t> </a:t>
                </a:r>
                <a:r>
                  <a:rPr lang="en-US" altLang="zh-CN" dirty="0" smtClean="0">
                    <a:ea typeface="华文细黑" panose="02010600040101010101" pitchFamily="2" charset="-122"/>
                  </a:rPr>
                  <a:t>original</a:t>
                </a:r>
                <a:r>
                  <a:rPr lang="zh-CN" altLang="en-US" dirty="0" smtClean="0">
                    <a:ea typeface="华文细黑" panose="02010600040101010101" pitchFamily="2" charset="-122"/>
                  </a:rPr>
                  <a:t> </a:t>
                </a:r>
                <a:r>
                  <a:rPr lang="en-US" altLang="zh-CN" dirty="0" smtClean="0">
                    <a:ea typeface="华文细黑" panose="02010600040101010101" pitchFamily="2" charset="-122"/>
                  </a:rPr>
                  <a:t>images,</a:t>
                </a:r>
                <a:r>
                  <a:rPr lang="zh-CN" altLang="en-US" dirty="0" smtClean="0">
                    <a:ea typeface="华文细黑" panose="02010600040101010101" pitchFamily="2" charset="-122"/>
                  </a:rPr>
                  <a:t> </a:t>
                </a:r>
                <a:r>
                  <a:rPr lang="en-US" altLang="zh-CN" dirty="0" smtClean="0">
                    <a:ea typeface="华文细黑" panose="02010600040101010101" pitchFamily="2" charset="-122"/>
                  </a:rPr>
                  <a:t>and</a:t>
                </a:r>
                <a:r>
                  <a:rPr lang="zh-CN" altLang="en-US" dirty="0" smtClean="0">
                    <a:ea typeface="华文细黑" panose="02010600040101010101" pitchFamily="2" charset="-122"/>
                  </a:rPr>
                  <a:t> </a:t>
                </a:r>
                <a:r>
                  <a:rPr lang="en-US" altLang="zh-CN" dirty="0" smtClean="0">
                    <a:ea typeface="华文细黑" panose="02010600040101010101" pitchFamily="2" charset="-122"/>
                  </a:rPr>
                  <a:t>trained</a:t>
                </a:r>
                <a:r>
                  <a:rPr lang="zh-CN" altLang="en-US" dirty="0" smtClean="0">
                    <a:ea typeface="华文细黑" panose="02010600040101010101" pitchFamily="2" charset="-122"/>
                  </a:rPr>
                  <a:t> </a:t>
                </a:r>
                <a:r>
                  <a:rPr lang="en-US" altLang="zh-CN" dirty="0" smtClean="0">
                    <a:ea typeface="华文细黑" panose="02010600040101010101" pitchFamily="2" charset="-122"/>
                  </a:rPr>
                  <a:t>these</a:t>
                </a:r>
                <a:r>
                  <a:rPr lang="zh-CN" altLang="en-US" dirty="0" smtClean="0">
                    <a:ea typeface="华文细黑" panose="02010600040101010101" pitchFamily="2" charset="-122"/>
                  </a:rPr>
                  <a:t> </a:t>
                </a:r>
                <a:r>
                  <a:rPr lang="en-US" altLang="zh-CN" dirty="0" smtClean="0">
                    <a:ea typeface="华文细黑" panose="02010600040101010101" pitchFamily="2" charset="-122"/>
                  </a:rPr>
                  <a:t>new</a:t>
                </a:r>
                <a:r>
                  <a:rPr lang="zh-CN" altLang="en-US" dirty="0" smtClean="0">
                    <a:ea typeface="华文细黑" panose="02010600040101010101" pitchFamily="2" charset="-122"/>
                  </a:rPr>
                  <a:t> </a:t>
                </a:r>
                <a:r>
                  <a:rPr lang="en-US" altLang="zh-CN" dirty="0" smtClean="0">
                    <a:ea typeface="华文细黑" panose="02010600040101010101" pitchFamily="2" charset="-122"/>
                  </a:rPr>
                  <a:t>images</a:t>
                </a:r>
                <a:r>
                  <a:rPr lang="zh-CN" altLang="en-US" dirty="0" smtClean="0">
                    <a:ea typeface="华文细黑" panose="02010600040101010101" pitchFamily="2" charset="-122"/>
                  </a:rPr>
                  <a:t> </a:t>
                </a:r>
                <a:r>
                  <a:rPr lang="en-US" altLang="zh-CN" dirty="0" smtClean="0">
                    <a:ea typeface="华文细黑" panose="02010600040101010101" pitchFamily="2" charset="-122"/>
                  </a:rPr>
                  <a:t>with</a:t>
                </a:r>
                <a:r>
                  <a:rPr lang="zh-CN" altLang="en-US" dirty="0" smtClean="0">
                    <a:ea typeface="华文细黑" panose="02010600040101010101" pitchFamily="2" charset="-122"/>
                  </a:rPr>
                  <a:t> </a:t>
                </a:r>
                <a:r>
                  <a:rPr lang="en-US" altLang="zh-CN" dirty="0" smtClean="0">
                    <a:ea typeface="华文细黑" panose="02010600040101010101" pitchFamily="2" charset="-122"/>
                  </a:rPr>
                  <a:t>neural</a:t>
                </a:r>
                <a:r>
                  <a:rPr lang="zh-CN" altLang="en-US" dirty="0" smtClean="0">
                    <a:ea typeface="华文细黑" panose="02010600040101010101" pitchFamily="2" charset="-122"/>
                  </a:rPr>
                  <a:t> </a:t>
                </a:r>
                <a:r>
                  <a:rPr lang="en-US" altLang="zh-CN" dirty="0" smtClean="0">
                    <a:ea typeface="华文细黑" panose="02010600040101010101" pitchFamily="2" charset="-122"/>
                  </a:rPr>
                  <a:t>networks.</a:t>
                </a:r>
              </a:p>
            </p:txBody>
          </p:sp>
        </mc:Choice>
        <mc:Fallback xmlns="">
          <p:sp>
            <p:nvSpPr>
              <p:cNvPr id="4" name="矩形 3"/>
              <p:cNvSpPr>
                <a:spLocks noRot="1" noChangeAspect="1" noMove="1" noResize="1" noEditPoints="1" noAdjustHandles="1" noChangeArrowheads="1" noChangeShapeType="1" noTextEdit="1"/>
              </p:cNvSpPr>
              <p:nvPr/>
            </p:nvSpPr>
            <p:spPr>
              <a:xfrm>
                <a:off x="459020" y="1365662"/>
                <a:ext cx="3222331" cy="4216539"/>
              </a:xfrm>
              <a:prstGeom prst="rect">
                <a:avLst/>
              </a:prstGeom>
              <a:blipFill rotWithShape="0">
                <a:blip r:embed="rId7"/>
                <a:stretch>
                  <a:fillRect l="-1512" t="-723" r="-1323" b="-1301"/>
                </a:stretch>
              </a:blipFill>
            </p:spPr>
            <p:txBody>
              <a:bodyPr/>
              <a:lstStyle/>
              <a:p>
                <a:r>
                  <a:rPr lang="en-US">
                    <a:noFill/>
                  </a:rPr>
                  <a:t> </a:t>
                </a:r>
              </a:p>
            </p:txBody>
          </p:sp>
        </mc:Fallback>
      </mc:AlternateContent>
      <p:sp>
        <p:nvSpPr>
          <p:cNvPr id="5" name="矩形 4"/>
          <p:cNvSpPr/>
          <p:nvPr/>
        </p:nvSpPr>
        <p:spPr>
          <a:xfrm>
            <a:off x="3188366" y="-1586391"/>
            <a:ext cx="1047917" cy="99429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5" name="Picture 1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70033" y="477997"/>
            <a:ext cx="2643767" cy="5585859"/>
          </a:xfrm>
          <a:prstGeom prst="rect">
            <a:avLst/>
          </a:prstGeom>
        </p:spPr>
      </p:pic>
      <p:pic>
        <p:nvPicPr>
          <p:cNvPr id="30" name="Picture 2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9019" y="2397605"/>
            <a:ext cx="3044201" cy="838200"/>
          </a:xfrm>
          <a:prstGeom prst="rect">
            <a:avLst/>
          </a:prstGeom>
        </p:spPr>
      </p:pic>
      <p:sp>
        <p:nvSpPr>
          <p:cNvPr id="3" name="Rectangle 2"/>
          <p:cNvSpPr/>
          <p:nvPr/>
        </p:nvSpPr>
        <p:spPr>
          <a:xfrm>
            <a:off x="6792685" y="505014"/>
            <a:ext cx="4370119" cy="707886"/>
          </a:xfrm>
          <a:prstGeom prst="rect">
            <a:avLst/>
          </a:prstGeom>
        </p:spPr>
        <p:txBody>
          <a:bodyPr wrap="square">
            <a:spAutoFit/>
          </a:bodyPr>
          <a:lstStyle/>
          <a:p>
            <a:r>
              <a:rPr lang="en-US" altLang="zh-CN" sz="2000" b="1" dirty="0">
                <a:solidFill>
                  <a:srgbClr val="FFC000"/>
                </a:solidFill>
                <a:latin typeface="Calibri" charset="0"/>
                <a:ea typeface="Calibri" charset="0"/>
                <a:cs typeface="Calibri" charset="0"/>
              </a:rPr>
              <a:t>Generating</a:t>
            </a:r>
            <a:r>
              <a:rPr lang="zh-CN" altLang="en-US" sz="2000" b="1" dirty="0">
                <a:solidFill>
                  <a:srgbClr val="FFC000"/>
                </a:solidFill>
                <a:latin typeface="Calibri" charset="0"/>
                <a:ea typeface="Calibri" charset="0"/>
                <a:cs typeface="Calibri" charset="0"/>
              </a:rPr>
              <a:t> </a:t>
            </a:r>
            <a:r>
              <a:rPr lang="en-US" altLang="zh-CN" sz="2000" b="1" dirty="0">
                <a:solidFill>
                  <a:srgbClr val="FFC000"/>
                </a:solidFill>
                <a:latin typeface="Calibri" charset="0"/>
                <a:ea typeface="Calibri" charset="0"/>
                <a:cs typeface="Calibri" charset="0"/>
              </a:rPr>
              <a:t>adversarial</a:t>
            </a:r>
            <a:r>
              <a:rPr lang="zh-CN" altLang="en-US" sz="2000" b="1" dirty="0">
                <a:solidFill>
                  <a:srgbClr val="FFC000"/>
                </a:solidFill>
                <a:latin typeface="Calibri" charset="0"/>
                <a:ea typeface="Calibri" charset="0"/>
                <a:cs typeface="Calibri" charset="0"/>
              </a:rPr>
              <a:t> </a:t>
            </a:r>
            <a:r>
              <a:rPr lang="en-US" altLang="zh-CN" sz="2000" b="1" dirty="0">
                <a:solidFill>
                  <a:srgbClr val="FFC000"/>
                </a:solidFill>
                <a:latin typeface="Calibri" charset="0"/>
                <a:ea typeface="Calibri" charset="0"/>
                <a:cs typeface="Calibri" charset="0"/>
              </a:rPr>
              <a:t>examples</a:t>
            </a:r>
            <a:r>
              <a:rPr lang="zh-CN" altLang="en-US" sz="2000" b="1" dirty="0">
                <a:solidFill>
                  <a:srgbClr val="FFC000"/>
                </a:solidFill>
                <a:latin typeface="Calibri" charset="0"/>
                <a:ea typeface="Calibri" charset="0"/>
                <a:cs typeface="Calibri" charset="0"/>
              </a:rPr>
              <a:t> </a:t>
            </a:r>
            <a:r>
              <a:rPr lang="en-US" altLang="zh-CN" sz="2000" b="1" dirty="0">
                <a:solidFill>
                  <a:srgbClr val="FFC000"/>
                </a:solidFill>
                <a:latin typeface="Calibri" charset="0"/>
                <a:ea typeface="Calibri" charset="0"/>
                <a:cs typeface="Calibri" charset="0"/>
              </a:rPr>
              <a:t>using</a:t>
            </a:r>
            <a:r>
              <a:rPr lang="zh-CN" altLang="en-US" sz="2000" b="1" dirty="0">
                <a:solidFill>
                  <a:srgbClr val="FFC000"/>
                </a:solidFill>
                <a:latin typeface="Calibri" charset="0"/>
                <a:ea typeface="Calibri" charset="0"/>
                <a:cs typeface="Calibri" charset="0"/>
              </a:rPr>
              <a:t> </a:t>
            </a:r>
            <a:r>
              <a:rPr lang="en-US" sz="2000" b="1" dirty="0">
                <a:solidFill>
                  <a:srgbClr val="FFC000"/>
                </a:solidFill>
                <a:latin typeface="Calibri" charset="0"/>
                <a:ea typeface="Calibri" charset="0"/>
                <a:cs typeface="Calibri" charset="0"/>
              </a:rPr>
              <a:t>the fast gradient sign method</a:t>
            </a:r>
          </a:p>
        </p:txBody>
      </p:sp>
      <p:sp>
        <p:nvSpPr>
          <p:cNvPr id="6" name="Rectangle 5"/>
          <p:cNvSpPr/>
          <p:nvPr/>
        </p:nvSpPr>
        <p:spPr>
          <a:xfrm>
            <a:off x="6807405" y="1187273"/>
            <a:ext cx="4374078" cy="2031325"/>
          </a:xfrm>
          <a:prstGeom prst="rect">
            <a:avLst/>
          </a:prstGeom>
        </p:spPr>
        <p:txBody>
          <a:bodyPr wrap="square">
            <a:spAutoFit/>
          </a:bodyPr>
          <a:lstStyle/>
          <a:p>
            <a:r>
              <a:rPr lang="en-US" dirty="0"/>
              <a:t>The generalization of adversarial examples across different models can be explained as a result of adversarial perturbations being highly aligned with the weight vectors of a model, and different models learning similar functions when trained to perform the same task.</a:t>
            </a:r>
            <a:endParaRPr lang="en-GB" altLang="zh-CN" dirty="0">
              <a:latin typeface="华文细黑" panose="02010600040101010101" pitchFamily="2" charset="-122"/>
              <a:ea typeface="华文细黑" panose="02010600040101010101" pitchFamily="2" charset="-122"/>
            </a:endParaRPr>
          </a:p>
        </p:txBody>
      </p:sp>
      <p:sp>
        <p:nvSpPr>
          <p:cNvPr id="7" name="Rectangle 6"/>
          <p:cNvSpPr/>
          <p:nvPr/>
        </p:nvSpPr>
        <p:spPr>
          <a:xfrm>
            <a:off x="6807405" y="3327656"/>
            <a:ext cx="2996333" cy="369332"/>
          </a:xfrm>
          <a:prstGeom prst="rect">
            <a:avLst/>
          </a:prstGeom>
        </p:spPr>
        <p:txBody>
          <a:bodyPr wrap="none">
            <a:spAutoFit/>
          </a:bodyPr>
          <a:lstStyle/>
          <a:p>
            <a:r>
              <a:rPr lang="en-US" altLang="zh-CN" b="1" dirty="0"/>
              <a:t>F</a:t>
            </a:r>
            <a:r>
              <a:rPr lang="en-US" b="1" dirty="0"/>
              <a:t>ast gradient sign method</a:t>
            </a:r>
            <a:r>
              <a:rPr lang="en-US" altLang="zh-CN" b="1" dirty="0"/>
              <a:t>:</a:t>
            </a:r>
            <a:endParaRPr lang="zh-CN" altLang="en-US" b="1" dirty="0"/>
          </a:p>
        </p:txBody>
      </p:sp>
      <p:pic>
        <p:nvPicPr>
          <p:cNvPr id="14" name="Picture 13"/>
          <p:cNvPicPr>
            <a:picLocks noChangeAspect="1"/>
          </p:cNvPicPr>
          <p:nvPr/>
        </p:nvPicPr>
        <p:blipFill rotWithShape="1">
          <a:blip r:embed="rId10">
            <a:extLst>
              <a:ext uri="{28A0092B-C50C-407E-A947-70E740481C1C}">
                <a14:useLocalDpi xmlns:a14="http://schemas.microsoft.com/office/drawing/2010/main" val="0"/>
              </a:ext>
            </a:extLst>
          </a:blip>
          <a:srcRect l="13489" t="-9196" r="12851" b="1"/>
          <a:stretch/>
        </p:blipFill>
        <p:spPr>
          <a:xfrm>
            <a:off x="6692141" y="3839495"/>
            <a:ext cx="4827085" cy="429904"/>
          </a:xfrm>
          <a:prstGeom prst="rect">
            <a:avLst/>
          </a:prstGeom>
        </p:spPr>
      </p:pic>
      <p:sp>
        <p:nvSpPr>
          <p:cNvPr id="8" name="Rectangle 7"/>
          <p:cNvSpPr/>
          <p:nvPr/>
        </p:nvSpPr>
        <p:spPr>
          <a:xfrm>
            <a:off x="6807405" y="4253567"/>
            <a:ext cx="4462278" cy="923330"/>
          </a:xfrm>
          <a:prstGeom prst="rect">
            <a:avLst/>
          </a:prstGeom>
        </p:spPr>
        <p:txBody>
          <a:bodyPr wrap="square">
            <a:spAutoFit/>
          </a:bodyPr>
          <a:lstStyle/>
          <a:p>
            <a:r>
              <a:rPr lang="en-US" dirty="0"/>
              <a:t>with J the cost used to train the neural network, </a:t>
            </a:r>
            <a:r>
              <a:rPr lang="en-US" dirty="0" err="1"/>
              <a:t>θ</a:t>
            </a:r>
            <a:r>
              <a:rPr lang="en-US" dirty="0"/>
              <a:t> is the mode</a:t>
            </a:r>
            <a:r>
              <a:rPr lang="en-US" altLang="zh-CN" dirty="0"/>
              <a:t>l</a:t>
            </a:r>
            <a:r>
              <a:rPr lang="zh-CN" altLang="en-US" dirty="0"/>
              <a:t> </a:t>
            </a:r>
            <a:r>
              <a:rPr lang="en-US" dirty="0"/>
              <a:t>parameters, and y is the label of x.</a:t>
            </a:r>
            <a:endParaRPr lang="zh-CN" altLang="en-US" dirty="0"/>
          </a:p>
        </p:txBody>
      </p:sp>
      <p:pic>
        <p:nvPicPr>
          <p:cNvPr id="13" name="Recorded Sound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0895869" y="5561115"/>
            <a:ext cx="812800" cy="812800"/>
          </a:xfrm>
          <a:prstGeom prst="rect">
            <a:avLst/>
          </a:prstGeom>
        </p:spPr>
      </p:pic>
    </p:spTree>
    <p:extLst>
      <p:ext uri="{BB962C8B-B14F-4D97-AF65-F5344CB8AC3E}">
        <p14:creationId xmlns:p14="http://schemas.microsoft.com/office/powerpoint/2010/main" val="973851987"/>
      </p:ext>
    </p:extLst>
  </p:cSld>
  <p:clrMapOvr>
    <a:masterClrMapping/>
  </p:clrMapOvr>
  <mc:AlternateContent xmlns:mc="http://schemas.openxmlformats.org/markup-compatibility/2006">
    <mc:Choice xmlns:p14="http://schemas.microsoft.com/office/powerpoint/2010/main" Requires="p14">
      <p:transition spd="slow" p14:dur="2000" advTm="22038"/>
    </mc:Choice>
    <mc:Fallback>
      <p:transition spd="slow" advTm="22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849"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11151" t="6249" r="6585" b="18889"/>
          <a:stretch/>
        </p:blipFill>
        <p:spPr>
          <a:xfrm>
            <a:off x="5230080" y="1"/>
            <a:ext cx="10048020" cy="6858000"/>
          </a:xfrm>
          <a:custGeom>
            <a:avLst/>
            <a:gdLst>
              <a:gd name="connsiteX0" fmla="*/ 5512460 w 10048020"/>
              <a:gd name="connsiteY0" fmla="*/ 0 h 6858000"/>
              <a:gd name="connsiteX1" fmla="*/ 10048020 w 10048020"/>
              <a:gd name="connsiteY1" fmla="*/ 0 h 6858000"/>
              <a:gd name="connsiteX2" fmla="*/ 4535560 w 10048020"/>
              <a:gd name="connsiteY2" fmla="*/ 6858000 h 6858000"/>
              <a:gd name="connsiteX3" fmla="*/ 0 w 1004802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48020" h="6858000">
                <a:moveTo>
                  <a:pt x="5512460" y="0"/>
                </a:moveTo>
                <a:lnTo>
                  <a:pt x="10048020" y="0"/>
                </a:lnTo>
                <a:lnTo>
                  <a:pt x="4535560" y="6858000"/>
                </a:lnTo>
                <a:lnTo>
                  <a:pt x="0" y="6858000"/>
                </a:lnTo>
                <a:close/>
              </a:path>
            </a:pathLst>
          </a:custGeom>
        </p:spPr>
      </p:pic>
      <p:sp>
        <p:nvSpPr>
          <p:cNvPr id="19" name="平行四边形 18"/>
          <p:cNvSpPr/>
          <p:nvPr/>
        </p:nvSpPr>
        <p:spPr>
          <a:xfrm>
            <a:off x="5744445" y="0"/>
            <a:ext cx="7578627" cy="2705100"/>
          </a:xfrm>
          <a:prstGeom prst="parallelogram">
            <a:avLst>
              <a:gd name="adj" fmla="val 8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584529" y="343688"/>
            <a:ext cx="7194598" cy="1107996"/>
          </a:xfrm>
          <a:prstGeom prst="rect">
            <a:avLst/>
          </a:prstGeom>
          <a:noFill/>
        </p:spPr>
        <p:txBody>
          <a:bodyPr wrap="none" rtlCol="0">
            <a:spAutoFit/>
          </a:bodyPr>
          <a:lstStyle/>
          <a:p>
            <a:r>
              <a:rPr lang="en-US" altLang="zh-CN" sz="6600" dirty="0"/>
              <a:t>A</a:t>
            </a:r>
            <a:r>
              <a:rPr lang="en-US" sz="6600" dirty="0" smtClean="0"/>
              <a:t>dversarial </a:t>
            </a:r>
            <a:r>
              <a:rPr lang="en-US" sz="6600" dirty="0"/>
              <a:t>training</a:t>
            </a:r>
            <a:endParaRPr lang="zh-CN" altLang="en-US" sz="6600" dirty="0">
              <a:solidFill>
                <a:srgbClr val="FFC000"/>
              </a:solidFill>
              <a:latin typeface="微软雅黑 Light" panose="020B0502040204020203" pitchFamily="34" charset="-122"/>
              <a:ea typeface="微软雅黑 Light" panose="020B0502040204020203" pitchFamily="34" charset="-122"/>
            </a:endParaRPr>
          </a:p>
        </p:txBody>
      </p:sp>
      <p:sp>
        <p:nvSpPr>
          <p:cNvPr id="37" name="矩形 36"/>
          <p:cNvSpPr/>
          <p:nvPr/>
        </p:nvSpPr>
        <p:spPr>
          <a:xfrm>
            <a:off x="553817" y="1557500"/>
            <a:ext cx="6063007" cy="400110"/>
          </a:xfrm>
          <a:prstGeom prst="rect">
            <a:avLst/>
          </a:prstGeom>
        </p:spPr>
        <p:txBody>
          <a:bodyPr wrap="square">
            <a:spAutoFit/>
          </a:bodyPr>
          <a:lstStyle/>
          <a:p>
            <a:r>
              <a:rPr lang="en-US" altLang="zh-CN" sz="2000" b="1" dirty="0" smtClean="0">
                <a:latin typeface="Calibri" charset="0"/>
                <a:ea typeface="Calibri" charset="0"/>
                <a:cs typeface="Calibri" charset="0"/>
              </a:rPr>
              <a:t>What</a:t>
            </a:r>
            <a:r>
              <a:rPr lang="zh-CN" altLang="en-US" sz="2000" b="1" dirty="0" smtClean="0">
                <a:latin typeface="Calibri" charset="0"/>
                <a:ea typeface="Calibri" charset="0"/>
                <a:cs typeface="Calibri" charset="0"/>
              </a:rPr>
              <a:t> </a:t>
            </a:r>
            <a:r>
              <a:rPr lang="en-US" altLang="zh-CN" sz="2000" b="1" dirty="0" smtClean="0">
                <a:latin typeface="Calibri" charset="0"/>
                <a:ea typeface="Calibri" charset="0"/>
                <a:cs typeface="Calibri" charset="0"/>
              </a:rPr>
              <a:t>is</a:t>
            </a:r>
            <a:r>
              <a:rPr lang="zh-CN" altLang="en-US" sz="2000" b="1" dirty="0" smtClean="0">
                <a:latin typeface="Calibri" charset="0"/>
                <a:ea typeface="Calibri" charset="0"/>
                <a:cs typeface="Calibri" charset="0"/>
              </a:rPr>
              <a:t> </a:t>
            </a:r>
            <a:r>
              <a:rPr lang="en-US" altLang="zh-CN" sz="2000" b="1" dirty="0" smtClean="0">
                <a:latin typeface="Calibri" charset="0"/>
                <a:ea typeface="Calibri" charset="0"/>
                <a:cs typeface="Calibri" charset="0"/>
              </a:rPr>
              <a:t>adversarial</a:t>
            </a:r>
            <a:r>
              <a:rPr lang="zh-CN" altLang="en-US" sz="2000" b="1" dirty="0" smtClean="0">
                <a:latin typeface="Calibri" charset="0"/>
                <a:ea typeface="Calibri" charset="0"/>
                <a:cs typeface="Calibri" charset="0"/>
              </a:rPr>
              <a:t> </a:t>
            </a:r>
            <a:r>
              <a:rPr lang="en-US" altLang="zh-CN" sz="2000" b="1" dirty="0" smtClean="0">
                <a:latin typeface="Calibri" charset="0"/>
                <a:ea typeface="Calibri" charset="0"/>
                <a:cs typeface="Calibri" charset="0"/>
              </a:rPr>
              <a:t>training?</a:t>
            </a:r>
            <a:endParaRPr lang="en-GB" altLang="zh-CN" sz="2000" b="1" dirty="0">
              <a:latin typeface="Calibri" charset="0"/>
              <a:ea typeface="Calibri" charset="0"/>
              <a:cs typeface="Calibri" charset="0"/>
            </a:endParaRPr>
          </a:p>
        </p:txBody>
      </p:sp>
      <p:graphicFrame>
        <p:nvGraphicFramePr>
          <p:cNvPr id="36" name="图表 35"/>
          <p:cNvGraphicFramePr/>
          <p:nvPr>
            <p:extLst>
              <p:ext uri="{D42A27DB-BD31-4B8C-83A1-F6EECF244321}">
                <p14:modId xmlns:p14="http://schemas.microsoft.com/office/powerpoint/2010/main" val="709095293"/>
              </p:ext>
            </p:extLst>
          </p:nvPr>
        </p:nvGraphicFramePr>
        <p:xfrm>
          <a:off x="7540958" y="24017"/>
          <a:ext cx="3985599" cy="2657066"/>
        </p:xfrm>
        <a:graphic>
          <a:graphicData uri="http://schemas.openxmlformats.org/drawingml/2006/chart">
            <c:chart xmlns:c="http://schemas.openxmlformats.org/drawingml/2006/chart" xmlns:r="http://schemas.openxmlformats.org/officeDocument/2006/relationships" r:id="rId7"/>
          </a:graphicData>
        </a:graphic>
      </p:graphicFrame>
      <p:sp>
        <p:nvSpPr>
          <p:cNvPr id="43" name="文本框 42"/>
          <p:cNvSpPr txBox="1"/>
          <p:nvPr/>
        </p:nvSpPr>
        <p:spPr>
          <a:xfrm>
            <a:off x="8946096" y="937051"/>
            <a:ext cx="1132041" cy="830997"/>
          </a:xfrm>
          <a:prstGeom prst="rect">
            <a:avLst/>
          </a:prstGeom>
          <a:noFill/>
        </p:spPr>
        <p:txBody>
          <a:bodyPr wrap="none" rtlCol="0">
            <a:spAutoFit/>
          </a:bodyPr>
          <a:lstStyle/>
          <a:p>
            <a:r>
              <a:rPr lang="en-US" altLang="zh-CN" sz="4800" dirty="0" smtClean="0">
                <a:latin typeface="微软雅黑 Light" panose="020B0502040204020203" pitchFamily="34" charset="-122"/>
                <a:ea typeface="微软雅黑 Light" panose="020B0502040204020203" pitchFamily="34" charset="-122"/>
              </a:rPr>
              <a:t>80</a:t>
            </a:r>
            <a:r>
              <a:rPr lang="en-US" altLang="zh-CN" sz="2400" dirty="0" smtClean="0">
                <a:latin typeface="微软雅黑 Light" panose="020B0502040204020203" pitchFamily="34" charset="-122"/>
                <a:ea typeface="微软雅黑 Light" panose="020B0502040204020203" pitchFamily="34" charset="-122"/>
              </a:rPr>
              <a:t>%</a:t>
            </a:r>
            <a:endParaRPr lang="zh-CN" altLang="en-US" sz="4800" dirty="0">
              <a:latin typeface="微软雅黑 Light" panose="020B0502040204020203" pitchFamily="34" charset="-122"/>
              <a:ea typeface="微软雅黑 Light" panose="020B0502040204020203" pitchFamily="34" charset="-122"/>
            </a:endParaRPr>
          </a:p>
        </p:txBody>
      </p:sp>
      <p:sp>
        <p:nvSpPr>
          <p:cNvPr id="5" name="Rectangle 4"/>
          <p:cNvSpPr/>
          <p:nvPr/>
        </p:nvSpPr>
        <p:spPr>
          <a:xfrm>
            <a:off x="571536" y="1947854"/>
            <a:ext cx="6096000" cy="2308324"/>
          </a:xfrm>
          <a:prstGeom prst="rect">
            <a:avLst/>
          </a:prstGeom>
        </p:spPr>
        <p:txBody>
          <a:bodyPr>
            <a:spAutoFit/>
          </a:bodyPr>
          <a:lstStyle/>
          <a:p>
            <a:r>
              <a:rPr lang="en-US" dirty="0">
                <a:latin typeface="Calibri" charset="0"/>
                <a:ea typeface="Calibri" charset="0"/>
                <a:cs typeface="Calibri" charset="0"/>
              </a:rPr>
              <a:t>Adversarial training </a:t>
            </a:r>
            <a:r>
              <a:rPr lang="en-US" dirty="0" smtClean="0">
                <a:latin typeface="Calibri" charset="0"/>
                <a:ea typeface="Calibri" charset="0"/>
                <a:cs typeface="Calibri" charset="0"/>
              </a:rPr>
              <a:t>isn</a:t>
            </a:r>
            <a:r>
              <a:rPr lang="en-US" altLang="zh-CN" dirty="0" smtClean="0">
                <a:latin typeface="Calibri" charset="0"/>
                <a:ea typeface="Calibri" charset="0"/>
                <a:cs typeface="Calibri" charset="0"/>
              </a:rPr>
              <a:t>’</a:t>
            </a:r>
            <a:r>
              <a:rPr lang="en-US" dirty="0" smtClean="0">
                <a:latin typeface="Calibri" charset="0"/>
                <a:ea typeface="Calibri" charset="0"/>
                <a:cs typeface="Calibri" charset="0"/>
              </a:rPr>
              <a:t>t </a:t>
            </a:r>
            <a:r>
              <a:rPr lang="en-US" dirty="0">
                <a:latin typeface="Calibri" charset="0"/>
                <a:ea typeface="Calibri" charset="0"/>
                <a:cs typeface="Calibri" charset="0"/>
              </a:rPr>
              <a:t>acutely trained on adversarial examples. It works by adding an adversarial loss to our original cross entropy loss and count two losses equally towards our ﬁnal loss function. For each batch, compute the cross entropy loss as usual, use fast gradient sign method to generate adversarial examples, and compute the cross entropy loss of the adversarial examples. Take the mean of the two cross entropy losses as the ﬁnal loss function we try to minimize.</a:t>
            </a:r>
          </a:p>
        </p:txBody>
      </p:sp>
      <p:sp>
        <p:nvSpPr>
          <p:cNvPr id="13" name="Rectangle 12"/>
          <p:cNvSpPr/>
          <p:nvPr/>
        </p:nvSpPr>
        <p:spPr>
          <a:xfrm>
            <a:off x="378609" y="6011346"/>
            <a:ext cx="10731671" cy="6162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t>Conclusion:</a:t>
            </a:r>
            <a:r>
              <a:rPr lang="zh-CN" altLang="en-US" sz="2400" b="1" dirty="0" smtClean="0"/>
              <a:t>         </a:t>
            </a:r>
            <a:r>
              <a:rPr lang="en-US" altLang="zh-CN" sz="2400" b="1" dirty="0" smtClean="0"/>
              <a:t>perform</a:t>
            </a:r>
            <a:r>
              <a:rPr lang="zh-CN" altLang="en-US" sz="2400" b="1" dirty="0" smtClean="0"/>
              <a:t> </a:t>
            </a:r>
            <a:r>
              <a:rPr lang="en-US" altLang="zh-CN" sz="2400" b="1" dirty="0" smtClean="0"/>
              <a:t>better</a:t>
            </a:r>
            <a:r>
              <a:rPr lang="zh-CN" altLang="en-US" sz="2400" b="1" dirty="0" smtClean="0"/>
              <a:t> </a:t>
            </a:r>
            <a:r>
              <a:rPr lang="en-US" altLang="zh-CN" sz="2400" b="1" dirty="0" smtClean="0"/>
              <a:t>on</a:t>
            </a:r>
            <a:r>
              <a:rPr lang="zh-CN" altLang="en-US" sz="2400" b="1" dirty="0" smtClean="0"/>
              <a:t> </a:t>
            </a:r>
            <a:r>
              <a:rPr lang="en-US" altLang="zh-CN" sz="2400" b="1" dirty="0" smtClean="0"/>
              <a:t>adversarial</a:t>
            </a:r>
            <a:r>
              <a:rPr lang="zh-CN" altLang="en-US" sz="2400" b="1" dirty="0" smtClean="0"/>
              <a:t> </a:t>
            </a:r>
            <a:r>
              <a:rPr lang="zh-CN" altLang="en-US" sz="2400" b="1" dirty="0"/>
              <a:t> </a:t>
            </a:r>
            <a:r>
              <a:rPr lang="en-US" altLang="zh-CN" sz="2400" b="1" dirty="0" smtClean="0"/>
              <a:t>training</a:t>
            </a:r>
            <a:r>
              <a:rPr lang="en-US" altLang="zh-CN" sz="2400" b="1" dirty="0"/>
              <a:t>!</a:t>
            </a:r>
            <a:endParaRPr lang="en-US" sz="2400" b="1" dirty="0"/>
          </a:p>
        </p:txBody>
      </p:sp>
      <p:pic>
        <p:nvPicPr>
          <p:cNvPr id="14" name="Picture 13"/>
          <p:cNvPicPr/>
          <p:nvPr/>
        </p:nvPicPr>
        <p:blipFill rotWithShape="1">
          <a:blip r:embed="rId8"/>
          <a:srcRect l="5785" t="11391" r="4742" b="13538"/>
          <a:stretch/>
        </p:blipFill>
        <p:spPr>
          <a:xfrm>
            <a:off x="584529" y="4679934"/>
            <a:ext cx="2951151" cy="887459"/>
          </a:xfrm>
          <a:prstGeom prst="rect">
            <a:avLst/>
          </a:prstGeom>
        </p:spPr>
      </p:pic>
      <p:pic>
        <p:nvPicPr>
          <p:cNvPr id="16" name="Picture 15"/>
          <p:cNvPicPr/>
          <p:nvPr/>
        </p:nvPicPr>
        <p:blipFill rotWithShape="1">
          <a:blip r:embed="rId9"/>
          <a:srcRect l="622" t="3570" r="5337" b="10731"/>
          <a:stretch/>
        </p:blipFill>
        <p:spPr>
          <a:xfrm>
            <a:off x="3619536" y="4659735"/>
            <a:ext cx="5589459" cy="927855"/>
          </a:xfrm>
          <a:prstGeom prst="rect">
            <a:avLst/>
          </a:prstGeom>
        </p:spPr>
      </p:pic>
      <p:sp>
        <p:nvSpPr>
          <p:cNvPr id="17" name="TextBox 16"/>
          <p:cNvSpPr txBox="1"/>
          <p:nvPr/>
        </p:nvSpPr>
        <p:spPr>
          <a:xfrm>
            <a:off x="540063" y="4217341"/>
            <a:ext cx="1520041" cy="400110"/>
          </a:xfrm>
          <a:prstGeom prst="rect">
            <a:avLst/>
          </a:prstGeom>
          <a:noFill/>
        </p:spPr>
        <p:txBody>
          <a:bodyPr wrap="square" rtlCol="0">
            <a:spAutoFit/>
          </a:bodyPr>
          <a:lstStyle/>
          <a:p>
            <a:r>
              <a:rPr lang="en-US" altLang="zh-CN" sz="2000" b="1" dirty="0">
                <a:latin typeface="Calibri" charset="0"/>
                <a:ea typeface="Calibri" charset="0"/>
                <a:cs typeface="Calibri" charset="0"/>
              </a:rPr>
              <a:t>R</a:t>
            </a:r>
            <a:r>
              <a:rPr lang="en-US" altLang="zh-CN" sz="2000" b="1" dirty="0" smtClean="0">
                <a:latin typeface="Calibri" charset="0"/>
                <a:ea typeface="Calibri" charset="0"/>
                <a:cs typeface="Calibri" charset="0"/>
              </a:rPr>
              <a:t>esults:</a:t>
            </a:r>
            <a:endParaRPr lang="en-US" sz="2000" b="1" dirty="0">
              <a:latin typeface="Calibri" charset="0"/>
              <a:ea typeface="Calibri" charset="0"/>
              <a:cs typeface="Calibri" charset="0"/>
            </a:endParaRPr>
          </a:p>
        </p:txBody>
      </p:sp>
      <p:sp>
        <p:nvSpPr>
          <p:cNvPr id="20" name="Rectangle 19"/>
          <p:cNvSpPr/>
          <p:nvPr/>
        </p:nvSpPr>
        <p:spPr>
          <a:xfrm>
            <a:off x="504581" y="5637531"/>
            <a:ext cx="3114955" cy="276999"/>
          </a:xfrm>
          <a:prstGeom prst="rect">
            <a:avLst/>
          </a:prstGeom>
        </p:spPr>
        <p:txBody>
          <a:bodyPr wrap="none">
            <a:spAutoFit/>
          </a:bodyPr>
          <a:lstStyle/>
          <a:p>
            <a:r>
              <a:rPr lang="en-US" sz="1200" b="1" dirty="0">
                <a:solidFill>
                  <a:schemeClr val="accent1"/>
                </a:solidFill>
                <a:latin typeface="Helvetica" charset="0"/>
                <a:ea typeface="DengXian" charset="-122"/>
                <a:cs typeface="Helvetica" charset="0"/>
              </a:rPr>
              <a:t>classifier accuracy for ordinary training</a:t>
            </a:r>
            <a:r>
              <a:rPr lang="en-US" sz="1200" b="1" dirty="0">
                <a:solidFill>
                  <a:schemeClr val="accent1"/>
                </a:solidFill>
              </a:rPr>
              <a:t> </a:t>
            </a:r>
          </a:p>
        </p:txBody>
      </p:sp>
      <p:sp>
        <p:nvSpPr>
          <p:cNvPr id="21" name="Rectangle 20"/>
          <p:cNvSpPr/>
          <p:nvPr/>
        </p:nvSpPr>
        <p:spPr>
          <a:xfrm>
            <a:off x="3366265" y="5650897"/>
            <a:ext cx="6096000" cy="276999"/>
          </a:xfrm>
          <a:prstGeom prst="rect">
            <a:avLst/>
          </a:prstGeom>
        </p:spPr>
        <p:txBody>
          <a:bodyPr>
            <a:spAutoFit/>
          </a:bodyPr>
          <a:lstStyle/>
          <a:p>
            <a:pPr algn="ctr"/>
            <a:r>
              <a:rPr lang="en-US" sz="1200" b="1" dirty="0">
                <a:solidFill>
                  <a:schemeClr val="accent1"/>
                </a:solidFill>
                <a:latin typeface="Helvetica" charset="0"/>
                <a:ea typeface="DengXian" charset="-122"/>
                <a:cs typeface="Helvetica" charset="0"/>
              </a:rPr>
              <a:t>Adversarial Training Results for BP and CNN on Adversarial Examples</a:t>
            </a:r>
            <a:endParaRPr lang="en-US" sz="1200" b="1" dirty="0">
              <a:solidFill>
                <a:schemeClr val="accent1"/>
              </a:solidFill>
              <a:effectLst/>
              <a:latin typeface="Calibri" charset="0"/>
              <a:ea typeface="DengXian" charset="-122"/>
              <a:cs typeface="Times New Roman" charset="0"/>
            </a:endParaRP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575688612"/>
      </p:ext>
    </p:extLst>
  </p:cSld>
  <p:clrMapOvr>
    <a:masterClrMapping/>
  </p:clrMapOvr>
  <mc:AlternateContent xmlns:mc="http://schemas.openxmlformats.org/markup-compatibility/2006">
    <mc:Choice xmlns:p14="http://schemas.microsoft.com/office/powerpoint/2010/main" Requires="p14">
      <p:transition spd="slow" p14:dur="2000" advTm="39520"/>
    </mc:Choice>
    <mc:Fallback>
      <p:transition spd="slow" advTm="395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0" name="组合 8"/>
          <p:cNvGrpSpPr/>
          <p:nvPr/>
        </p:nvGrpSpPr>
        <p:grpSpPr>
          <a:xfrm>
            <a:off x="616047" y="368048"/>
            <a:ext cx="11110915" cy="6013804"/>
            <a:chOff x="685799" y="760412"/>
            <a:chExt cx="10820402" cy="5708650"/>
          </a:xfrm>
        </p:grpSpPr>
        <p:pic>
          <p:nvPicPr>
            <p:cNvPr id="11" name="图片 9"/>
            <p:cNvPicPr>
              <a:picLocks noChangeAspect="1"/>
            </p:cNvPicPr>
            <p:nvPr/>
          </p:nvPicPr>
          <p:blipFill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t="11585" b="18889"/>
            <a:stretch/>
          </p:blipFill>
          <p:spPr>
            <a:xfrm>
              <a:off x="695325" y="770823"/>
              <a:ext cx="10810876" cy="5687828"/>
            </a:xfrm>
            <a:prstGeom prst="rect">
              <a:avLst/>
            </a:prstGeom>
          </p:spPr>
        </p:pic>
        <p:sp>
          <p:nvSpPr>
            <p:cNvPr id="12" name="矩形 11"/>
            <p:cNvSpPr/>
            <p:nvPr/>
          </p:nvSpPr>
          <p:spPr>
            <a:xfrm>
              <a:off x="685799" y="760412"/>
              <a:ext cx="10820402" cy="5708650"/>
            </a:xfrm>
            <a:prstGeom prst="rect">
              <a:avLst/>
            </a:prstGeom>
            <a:gradFill flip="none" rotWithShape="1">
              <a:gsLst>
                <a:gs pos="0">
                  <a:schemeClr val="bg1">
                    <a:alpha val="85000"/>
                  </a:schemeClr>
                </a:gs>
                <a:gs pos="79000">
                  <a:schemeClr val="bg1">
                    <a:lumMod val="95000"/>
                  </a:schemeClr>
                </a:gs>
                <a:gs pos="100000">
                  <a:schemeClr val="bg1">
                    <a:lumMod val="95000"/>
                  </a:schemeClr>
                </a:gs>
              </a:gsLst>
              <a:lin ang="81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pic>
        <p:nvPicPr>
          <p:cNvPr id="17" name="Picture 16"/>
          <p:cNvPicPr/>
          <p:nvPr/>
        </p:nvPicPr>
        <p:blipFill rotWithShape="1">
          <a:blip r:embed="rId7"/>
          <a:srcRect t="3467" r="2980" b="10623"/>
          <a:stretch/>
        </p:blipFill>
        <p:spPr>
          <a:xfrm>
            <a:off x="755811" y="1595396"/>
            <a:ext cx="4867081" cy="960120"/>
          </a:xfrm>
          <a:prstGeom prst="rect">
            <a:avLst/>
          </a:prstGeom>
        </p:spPr>
      </p:pic>
      <p:sp>
        <p:nvSpPr>
          <p:cNvPr id="20" name="Rectangle 19"/>
          <p:cNvSpPr/>
          <p:nvPr/>
        </p:nvSpPr>
        <p:spPr>
          <a:xfrm>
            <a:off x="887483" y="2692555"/>
            <a:ext cx="4867081" cy="307777"/>
          </a:xfrm>
          <a:prstGeom prst="rect">
            <a:avLst/>
          </a:prstGeom>
        </p:spPr>
        <p:txBody>
          <a:bodyPr wrap="square">
            <a:spAutoFit/>
          </a:bodyPr>
          <a:lstStyle/>
          <a:p>
            <a:r>
              <a:rPr lang="en-US" sz="1400" dirty="0">
                <a:solidFill>
                  <a:srgbClr val="353535"/>
                </a:solidFill>
                <a:latin typeface="Helvetica" charset="0"/>
                <a:ea typeface="DengXian" charset="-122"/>
                <a:cs typeface="Helvetica" charset="0"/>
              </a:rPr>
              <a:t>classifier accuracy after adding noise for CNN neural nets.</a:t>
            </a:r>
            <a:r>
              <a:rPr lang="en-US" sz="1400" dirty="0"/>
              <a:t> </a:t>
            </a:r>
          </a:p>
        </p:txBody>
      </p:sp>
      <p:pic>
        <p:nvPicPr>
          <p:cNvPr id="22" name="Picture 21"/>
          <p:cNvPicPr/>
          <p:nvPr/>
        </p:nvPicPr>
        <p:blipFill rotWithShape="1">
          <a:blip r:embed="rId8"/>
          <a:srcRect l="4075" t="12647" r="7761" b="14902"/>
          <a:stretch/>
        </p:blipFill>
        <p:spPr>
          <a:xfrm>
            <a:off x="6646831" y="1622193"/>
            <a:ext cx="4937760" cy="956925"/>
          </a:xfrm>
          <a:prstGeom prst="rect">
            <a:avLst/>
          </a:prstGeom>
        </p:spPr>
      </p:pic>
      <p:sp>
        <p:nvSpPr>
          <p:cNvPr id="23" name="Rectangle 22"/>
          <p:cNvSpPr/>
          <p:nvPr/>
        </p:nvSpPr>
        <p:spPr>
          <a:xfrm>
            <a:off x="6885741" y="2680373"/>
            <a:ext cx="4698850" cy="307777"/>
          </a:xfrm>
          <a:prstGeom prst="rect">
            <a:avLst/>
          </a:prstGeom>
        </p:spPr>
        <p:txBody>
          <a:bodyPr wrap="none">
            <a:spAutoFit/>
          </a:bodyPr>
          <a:lstStyle/>
          <a:p>
            <a:r>
              <a:rPr lang="en-US" sz="1400" dirty="0">
                <a:solidFill>
                  <a:srgbClr val="353535"/>
                </a:solidFill>
                <a:latin typeface="Helvetica" charset="0"/>
                <a:ea typeface="DengXian" charset="-122"/>
                <a:cs typeface="Helvetica" charset="0"/>
              </a:rPr>
              <a:t>classifier accuracy after adding noise for BP neural nets.</a:t>
            </a:r>
            <a:r>
              <a:rPr lang="en-US" sz="1400" dirty="0"/>
              <a:t> </a:t>
            </a:r>
          </a:p>
        </p:txBody>
      </p:sp>
      <p:sp>
        <p:nvSpPr>
          <p:cNvPr id="25" name="Rectangle 24"/>
          <p:cNvSpPr/>
          <p:nvPr/>
        </p:nvSpPr>
        <p:spPr>
          <a:xfrm>
            <a:off x="3092681" y="5635312"/>
            <a:ext cx="5323765" cy="369332"/>
          </a:xfrm>
          <a:prstGeom prst="rect">
            <a:avLst/>
          </a:prstGeom>
        </p:spPr>
        <p:txBody>
          <a:bodyPr wrap="none">
            <a:spAutoFit/>
          </a:bodyPr>
          <a:lstStyle/>
          <a:p>
            <a:pPr algn="ctr"/>
            <a:r>
              <a:rPr lang="en-US" dirty="0">
                <a:solidFill>
                  <a:srgbClr val="353535"/>
                </a:solidFill>
                <a:latin typeface="Helvetica" charset="0"/>
                <a:ea typeface="DengXian" charset="-122"/>
                <a:cs typeface="Helvetica" charset="0"/>
              </a:rPr>
              <a:t>Adversarial Training Performance for BP and CNN</a:t>
            </a:r>
            <a:endParaRPr lang="en-US" dirty="0">
              <a:effectLst/>
              <a:latin typeface="Calibri" charset="0"/>
              <a:ea typeface="DengXian" charset="-122"/>
              <a:cs typeface="Times New Roman" charset="0"/>
            </a:endParaRPr>
          </a:p>
        </p:txBody>
      </p:sp>
      <p:sp>
        <p:nvSpPr>
          <p:cNvPr id="26" name="Rectangle 25"/>
          <p:cNvSpPr/>
          <p:nvPr/>
        </p:nvSpPr>
        <p:spPr>
          <a:xfrm>
            <a:off x="743511" y="3004404"/>
            <a:ext cx="2667718" cy="707886"/>
          </a:xfrm>
          <a:prstGeom prst="rect">
            <a:avLst/>
          </a:prstGeom>
          <a:noFill/>
        </p:spPr>
        <p:txBody>
          <a:bodyPr wrap="none" lIns="91440" tIns="45720" rIns="91440" bIns="45720">
            <a:spAutoFit/>
          </a:bodyPr>
          <a:lstStyle/>
          <a:p>
            <a:pPr algn="ctr"/>
            <a:r>
              <a:rPr lang="en-US" altLang="zh-CN" sz="4000" b="1"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conclusion</a:t>
            </a:r>
            <a:endParaRPr lang="en-US" altLang="zh-CN" sz="40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27" name="Rectangle 26"/>
          <p:cNvSpPr/>
          <p:nvPr/>
        </p:nvSpPr>
        <p:spPr>
          <a:xfrm>
            <a:off x="5754564" y="1624881"/>
            <a:ext cx="833883" cy="923330"/>
          </a:xfrm>
          <a:prstGeom prst="rect">
            <a:avLst/>
          </a:prstGeom>
          <a:noFill/>
        </p:spPr>
        <p:txBody>
          <a:bodyPr wrap="none" lIns="91440" tIns="45720" rIns="91440" bIns="45720">
            <a:spAutoFit/>
          </a:bodyPr>
          <a:lstStyle/>
          <a:p>
            <a:pPr algn="ctr"/>
            <a:r>
              <a:rPr lang="en-US" altLang="zh-CN" sz="5400" b="1" cap="none" spc="0" smtClean="0">
                <a:ln w="22225">
                  <a:solidFill>
                    <a:schemeClr val="accent2"/>
                  </a:solidFill>
                  <a:prstDash val="solid"/>
                </a:ln>
                <a:solidFill>
                  <a:schemeClr val="accent2">
                    <a:lumMod val="40000"/>
                    <a:lumOff val="60000"/>
                  </a:schemeClr>
                </a:solidFill>
                <a:effectLst/>
              </a:rPr>
              <a:t>vs</a:t>
            </a:r>
            <a:endParaRPr lang="en-US" sz="5400" b="1" cap="none" spc="0" dirty="0">
              <a:ln w="22225">
                <a:solidFill>
                  <a:schemeClr val="accent2"/>
                </a:solidFill>
                <a:prstDash val="solid"/>
              </a:ln>
              <a:solidFill>
                <a:schemeClr val="accent2">
                  <a:lumMod val="40000"/>
                  <a:lumOff val="60000"/>
                </a:schemeClr>
              </a:solidFill>
              <a:effectLst/>
            </a:endParaRPr>
          </a:p>
        </p:txBody>
      </p:sp>
      <p:sp>
        <p:nvSpPr>
          <p:cNvPr id="28" name="Rectangle 27"/>
          <p:cNvSpPr/>
          <p:nvPr/>
        </p:nvSpPr>
        <p:spPr>
          <a:xfrm>
            <a:off x="809481" y="670977"/>
            <a:ext cx="1838965" cy="707886"/>
          </a:xfrm>
          <a:prstGeom prst="rect">
            <a:avLst/>
          </a:prstGeom>
        </p:spPr>
        <p:txBody>
          <a:bodyPr wrap="none">
            <a:spAutoFit/>
          </a:bodyPr>
          <a:lstStyle/>
          <a:p>
            <a:pPr algn="ctr"/>
            <a:r>
              <a:rPr lang="en-US" altLang="zh-CN"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Results</a:t>
            </a:r>
            <a:endParaRPr lang="en-US" altLang="zh-CN"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2" name="Picture 1"/>
          <p:cNvPicPr>
            <a:picLocks noChangeAspect="1"/>
          </p:cNvPicPr>
          <p:nvPr/>
        </p:nvPicPr>
        <p:blipFill rotWithShape="1">
          <a:blip r:embed="rId9">
            <a:extLst>
              <a:ext uri="{28A0092B-C50C-407E-A947-70E740481C1C}">
                <a14:useLocalDpi xmlns:a14="http://schemas.microsoft.com/office/drawing/2010/main" val="0"/>
              </a:ext>
            </a:extLst>
          </a:blip>
          <a:srcRect l="2871" t="8077" r="2439" b="10354"/>
          <a:stretch/>
        </p:blipFill>
        <p:spPr>
          <a:xfrm>
            <a:off x="2547770" y="3671701"/>
            <a:ext cx="7247468" cy="1940009"/>
          </a:xfrm>
          <a:prstGeom prst="rect">
            <a:avLst/>
          </a:prstGeom>
        </p:spPr>
      </p:pic>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130204722"/>
      </p:ext>
    </p:extLst>
  </p:cSld>
  <p:clrMapOvr>
    <a:masterClrMapping/>
  </p:clrMapOvr>
  <mc:AlternateContent xmlns:mc="http://schemas.openxmlformats.org/markup-compatibility/2006">
    <mc:Choice xmlns:p14="http://schemas.microsoft.com/office/powerpoint/2010/main" Requires="p14">
      <p:transition spd="slow" p14:dur="2000" advTm="29757"/>
    </mc:Choice>
    <mc:Fallback>
      <p:transition spd="slow" advTm="297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t="11585" b="18889"/>
          <a:stretch/>
        </p:blipFill>
        <p:spPr>
          <a:xfrm>
            <a:off x="695325" y="549275"/>
            <a:ext cx="10810876" cy="5687828"/>
          </a:xfrm>
          <a:prstGeom prst="rect">
            <a:avLst/>
          </a:prstGeom>
        </p:spPr>
      </p:pic>
      <p:sp>
        <p:nvSpPr>
          <p:cNvPr id="8" name="矩形 7"/>
          <p:cNvSpPr/>
          <p:nvPr/>
        </p:nvSpPr>
        <p:spPr>
          <a:xfrm>
            <a:off x="685799" y="549275"/>
            <a:ext cx="10820402" cy="5708650"/>
          </a:xfrm>
          <a:prstGeom prst="rect">
            <a:avLst/>
          </a:prstGeom>
          <a:solidFill>
            <a:schemeClr val="bg1">
              <a:lumMod val="95000"/>
              <a:alpha val="9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1371600" y="0"/>
            <a:ext cx="1092200" cy="1943100"/>
          </a:xfrm>
          <a:prstGeom prst="rect">
            <a:avLst/>
          </a:prstGeom>
          <a:solidFill>
            <a:srgbClr val="FC92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2463800" y="1943100"/>
            <a:ext cx="7092519" cy="1569660"/>
          </a:xfrm>
          <a:prstGeom prst="rect">
            <a:avLst/>
          </a:prstGeom>
          <a:noFill/>
        </p:spPr>
        <p:txBody>
          <a:bodyPr wrap="none" rtlCol="0">
            <a:spAutoFit/>
          </a:bodyPr>
          <a:lstStyle/>
          <a:p>
            <a:r>
              <a:rPr lang="en-US" altLang="zh-CN" sz="9600" b="1" dirty="0" smtClean="0">
                <a:latin typeface="微软雅黑" panose="020B0503020204020204" pitchFamily="34" charset="-122"/>
                <a:ea typeface="微软雅黑" panose="020B0503020204020204" pitchFamily="34" charset="-122"/>
              </a:rPr>
              <a:t>Thank</a:t>
            </a:r>
            <a:r>
              <a:rPr lang="zh-CN" altLang="en-US" sz="9600" b="1" dirty="0" smtClean="0">
                <a:latin typeface="微软雅黑" panose="020B0503020204020204" pitchFamily="34" charset="-122"/>
                <a:ea typeface="微软雅黑" panose="020B0503020204020204" pitchFamily="34" charset="-122"/>
              </a:rPr>
              <a:t> </a:t>
            </a:r>
            <a:r>
              <a:rPr lang="en-US" altLang="zh-CN" sz="9600" b="1" dirty="0">
                <a:latin typeface="微软雅黑" panose="020B0503020204020204" pitchFamily="34" charset="-122"/>
                <a:ea typeface="微软雅黑" panose="020B0503020204020204" pitchFamily="34" charset="-122"/>
              </a:rPr>
              <a:t>y</a:t>
            </a:r>
            <a:r>
              <a:rPr lang="en-US" altLang="zh-CN" sz="9600" b="1" dirty="0" smtClean="0">
                <a:latin typeface="微软雅黑" panose="020B0503020204020204" pitchFamily="34" charset="-122"/>
                <a:ea typeface="微软雅黑" panose="020B0503020204020204" pitchFamily="34" charset="-122"/>
              </a:rPr>
              <a:t>ou!</a:t>
            </a:r>
            <a:endParaRPr lang="zh-CN" altLang="en-US" sz="9600" dirty="0">
              <a:solidFill>
                <a:srgbClr val="FC9204"/>
              </a:solidFill>
              <a:latin typeface="微软雅黑 Light" panose="020B0502040204020203" pitchFamily="34" charset="-122"/>
              <a:ea typeface="微软雅黑 Light" panose="020B0502040204020203" pitchFamily="34" charset="-122"/>
            </a:endParaRPr>
          </a:p>
        </p:txBody>
      </p:sp>
      <p:sp>
        <p:nvSpPr>
          <p:cNvPr id="29" name="矩形 28"/>
          <p:cNvSpPr/>
          <p:nvPr/>
        </p:nvSpPr>
        <p:spPr>
          <a:xfrm>
            <a:off x="2620876" y="1085012"/>
            <a:ext cx="1436583" cy="50800"/>
          </a:xfrm>
          <a:prstGeom prst="rect">
            <a:avLst/>
          </a:prstGeom>
          <a:solidFill>
            <a:srgbClr val="FC92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 name="组合 32"/>
          <p:cNvGrpSpPr/>
          <p:nvPr/>
        </p:nvGrpSpPr>
        <p:grpSpPr>
          <a:xfrm>
            <a:off x="1533139" y="792624"/>
            <a:ext cx="769121" cy="923330"/>
            <a:chOff x="-1485900" y="1943100"/>
            <a:chExt cx="769121" cy="923330"/>
          </a:xfrm>
        </p:grpSpPr>
        <p:sp>
          <p:nvSpPr>
            <p:cNvPr id="31" name="文本框 30"/>
            <p:cNvSpPr txBox="1"/>
            <p:nvPr/>
          </p:nvSpPr>
          <p:spPr>
            <a:xfrm>
              <a:off x="-1485900" y="1943100"/>
              <a:ext cx="684803" cy="923330"/>
            </a:xfrm>
            <a:prstGeom prst="rect">
              <a:avLst/>
            </a:prstGeom>
            <a:noFill/>
          </p:spPr>
          <p:txBody>
            <a:bodyPr wrap="none" rtlCol="0">
              <a:spAutoFit/>
            </a:bodyPr>
            <a:lstStyle/>
            <a:p>
              <a:r>
                <a:rPr lang="en-US" altLang="zh-CN" sz="5400" dirty="0">
                  <a:solidFill>
                    <a:schemeClr val="bg1"/>
                  </a:solidFill>
                  <a:latin typeface="vtks animal 2" panose="02000000000000000000" pitchFamily="2" charset="0"/>
                </a:rPr>
                <a:t>N</a:t>
              </a:r>
              <a:endParaRPr lang="zh-CN" altLang="en-US" sz="5400" dirty="0">
                <a:solidFill>
                  <a:schemeClr val="bg1"/>
                </a:solidFill>
                <a:latin typeface="vtks animal 2" panose="02000000000000000000" pitchFamily="2" charset="0"/>
              </a:endParaRPr>
            </a:p>
          </p:txBody>
        </p:sp>
        <p:sp>
          <p:nvSpPr>
            <p:cNvPr id="32" name="文本框 31"/>
            <p:cNvSpPr txBox="1"/>
            <p:nvPr/>
          </p:nvSpPr>
          <p:spPr>
            <a:xfrm>
              <a:off x="-1042509" y="1943100"/>
              <a:ext cx="325730" cy="369332"/>
            </a:xfrm>
            <a:prstGeom prst="rect">
              <a:avLst/>
            </a:prstGeom>
            <a:noFill/>
          </p:spPr>
          <p:txBody>
            <a:bodyPr wrap="none" rtlCol="0">
              <a:spAutoFit/>
            </a:bodyPr>
            <a:lstStyle/>
            <a:p>
              <a:r>
                <a:rPr lang="en-US" altLang="zh-CN" dirty="0">
                  <a:solidFill>
                    <a:schemeClr val="bg1"/>
                  </a:solidFill>
                  <a:latin typeface="vtks animal 2" panose="02000000000000000000" pitchFamily="2" charset="0"/>
                </a:rPr>
                <a:t>2</a:t>
              </a:r>
              <a:endParaRPr lang="zh-CN" altLang="en-US" dirty="0">
                <a:solidFill>
                  <a:schemeClr val="bg1"/>
                </a:solidFill>
                <a:latin typeface="vtks animal 2" panose="02000000000000000000" pitchFamily="2" charset="0"/>
              </a:endParaRPr>
            </a:p>
          </p:txBody>
        </p:sp>
      </p:gr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816403766"/>
      </p:ext>
    </p:extLst>
  </p:cSld>
  <p:clrMapOvr>
    <a:masterClrMapping/>
  </p:clrMapOvr>
  <mc:AlternateContent xmlns:mc="http://schemas.openxmlformats.org/markup-compatibility/2006">
    <mc:Choice xmlns:p14="http://schemas.microsoft.com/office/powerpoint/2010/main" Requires="p14">
      <p:transition spd="slow" p14:dur="2000" advTm="5294"/>
    </mc:Choice>
    <mc:Fallback>
      <p:transition spd="slow" advTm="52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805</TotalTime>
  <Words>912</Words>
  <Application>Microsoft Macintosh PowerPoint</Application>
  <PresentationFormat>Widescreen</PresentationFormat>
  <Paragraphs>72</Paragraphs>
  <Slides>7</Slides>
  <Notes>7</Notes>
  <HiddenSlides>0</HiddenSlides>
  <MMClips>7</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7</vt:i4>
      </vt:variant>
    </vt:vector>
  </HeadingPairs>
  <TitlesOfParts>
    <vt:vector size="21" baseType="lpstr">
      <vt:lpstr>Calibri</vt:lpstr>
      <vt:lpstr>Cambria Math</vt:lpstr>
      <vt:lpstr>DengXian</vt:lpstr>
      <vt:lpstr>Helvetica</vt:lpstr>
      <vt:lpstr>Mangal</vt:lpstr>
      <vt:lpstr>Times New Roman</vt:lpstr>
      <vt:lpstr>vtks animal 2</vt:lpstr>
      <vt:lpstr>华文细黑</vt:lpstr>
      <vt:lpstr>微软雅黑</vt:lpstr>
      <vt:lpstr>微软雅黑 Light</vt:lpstr>
      <vt:lpstr>等线</vt:lpstr>
      <vt:lpstr>等线 Light</vt:lpstr>
      <vt:lpstr>Arial</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Shuhui Huang</cp:lastModifiedBy>
  <cp:revision>37</cp:revision>
  <dcterms:created xsi:type="dcterms:W3CDTF">2016-07-07T05:04:30Z</dcterms:created>
  <dcterms:modified xsi:type="dcterms:W3CDTF">2017-05-05T07:42:04Z</dcterms:modified>
</cp:coreProperties>
</file>

<file path=docProps/thumbnail.jpeg>
</file>